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286" r:id="rId2"/>
    <p:sldId id="287" r:id="rId3"/>
    <p:sldId id="261" r:id="rId4"/>
    <p:sldId id="288" r:id="rId5"/>
    <p:sldId id="302" r:id="rId6"/>
    <p:sldId id="303" r:id="rId7"/>
    <p:sldId id="304" r:id="rId8"/>
    <p:sldId id="306" r:id="rId9"/>
    <p:sldId id="307" r:id="rId10"/>
    <p:sldId id="308" r:id="rId11"/>
    <p:sldId id="300" r:id="rId12"/>
    <p:sldId id="301" r:id="rId13"/>
    <p:sldId id="309" r:id="rId14"/>
    <p:sldId id="29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F3F"/>
    <a:srgbClr val="FFE48F"/>
    <a:srgbClr val="FFCA29"/>
    <a:srgbClr val="FFD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4"/>
    <p:restoredTop sz="90278" autoAdjust="0"/>
  </p:normalViewPr>
  <p:slideViewPr>
    <p:cSldViewPr snapToGrid="0" snapToObjects="1">
      <p:cViewPr varScale="1">
        <p:scale>
          <a:sx n="100" d="100"/>
          <a:sy n="100" d="100"/>
        </p:scale>
        <p:origin x="504" y="176"/>
      </p:cViewPr>
      <p:guideLst/>
    </p:cSldViewPr>
  </p:slideViewPr>
  <p:notesTextViewPr>
    <p:cViewPr>
      <p:scale>
        <a:sx n="3" d="2"/>
        <a:sy n="3" d="2"/>
      </p:scale>
      <p:origin x="0" y="0"/>
    </p:cViewPr>
  </p:notesTextViewPr>
  <p:notesViewPr>
    <p:cSldViewPr snapToGrid="0" snapToObjects="1">
      <p:cViewPr varScale="1">
        <p:scale>
          <a:sx n="115" d="100"/>
          <a:sy n="115" d="100"/>
        </p:scale>
        <p:origin x="328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2B353B-17DE-F24E-9686-9B8AC9ABF674}" type="datetimeFigureOut">
              <a:rPr lang="en-US" smtClean="0"/>
              <a:t>5/10/18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3FAFBE-6A90-E941-9DCD-9279D83C8C17}" type="slidenum">
              <a:rPr lang="en-US" smtClean="0"/>
              <a:t>‹#›</a:t>
            </a:fld>
            <a:endParaRPr lang="en-US"/>
          </a:p>
        </p:txBody>
      </p:sp>
    </p:spTree>
    <p:extLst>
      <p:ext uri="{BB962C8B-B14F-4D97-AF65-F5344CB8AC3E}">
        <p14:creationId xmlns:p14="http://schemas.microsoft.com/office/powerpoint/2010/main" val="1629585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5E00F6-FCEB-3240-BF91-2FE8D291BB05}" type="datetimeFigureOut">
              <a:rPr lang="en-US" smtClean="0"/>
              <a:t>5/10/18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1AEB7-DF1E-074E-AD3C-BD912806E15D}" type="slidenum">
              <a:rPr lang="en-US" smtClean="0"/>
              <a:t>‹#›</a:t>
            </a:fld>
            <a:endParaRPr lang="en-US"/>
          </a:p>
        </p:txBody>
      </p:sp>
    </p:spTree>
    <p:extLst>
      <p:ext uri="{BB962C8B-B14F-4D97-AF65-F5344CB8AC3E}">
        <p14:creationId xmlns:p14="http://schemas.microsoft.com/office/powerpoint/2010/main" val="6143817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01AEB7-DF1E-074E-AD3C-BD912806E15D}" type="slidenum">
              <a:rPr lang="en-US" smtClean="0"/>
              <a:t>3</a:t>
            </a:fld>
            <a:endParaRPr lang="en-US"/>
          </a:p>
        </p:txBody>
      </p:sp>
    </p:spTree>
    <p:extLst>
      <p:ext uri="{BB962C8B-B14F-4D97-AF65-F5344CB8AC3E}">
        <p14:creationId xmlns:p14="http://schemas.microsoft.com/office/powerpoint/2010/main" val="47047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mentioned that it wasn’t used for radiology, but the system has been updated and can display DICOM images now. The price is still a major drawback for this system, as well as its size. </a:t>
            </a:r>
          </a:p>
        </p:txBody>
      </p:sp>
      <p:sp>
        <p:nvSpPr>
          <p:cNvPr id="4" name="Slide Number Placeholder 3"/>
          <p:cNvSpPr>
            <a:spLocks noGrp="1"/>
          </p:cNvSpPr>
          <p:nvPr>
            <p:ph type="sldNum" sz="quarter" idx="10"/>
          </p:nvPr>
        </p:nvSpPr>
        <p:spPr/>
        <p:txBody>
          <a:bodyPr/>
          <a:lstStyle/>
          <a:p>
            <a:fld id="{BF01AEB7-DF1E-074E-AD3C-BD912806E15D}" type="slidenum">
              <a:rPr lang="en-US" smtClean="0"/>
              <a:t>4</a:t>
            </a:fld>
            <a:endParaRPr lang="en-US"/>
          </a:p>
        </p:txBody>
      </p:sp>
    </p:spTree>
    <p:extLst>
      <p:ext uri="{BB962C8B-B14F-4D97-AF65-F5344CB8AC3E}">
        <p14:creationId xmlns:p14="http://schemas.microsoft.com/office/powerpoint/2010/main" val="293619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 the user to interact with the body through a stylus and a pair of 3D glasses. It uses its own specialized software, unlike the Air Slicer, which uses the program 3DSlicer, which is free program that many doctors are accustomed to. </a:t>
            </a:r>
          </a:p>
        </p:txBody>
      </p:sp>
      <p:sp>
        <p:nvSpPr>
          <p:cNvPr id="4" name="Slide Number Placeholder 3"/>
          <p:cNvSpPr>
            <a:spLocks noGrp="1"/>
          </p:cNvSpPr>
          <p:nvPr>
            <p:ph type="sldNum" sz="quarter" idx="10"/>
          </p:nvPr>
        </p:nvSpPr>
        <p:spPr/>
        <p:txBody>
          <a:bodyPr/>
          <a:lstStyle/>
          <a:p>
            <a:fld id="{BF01AEB7-DF1E-074E-AD3C-BD912806E15D}" type="slidenum">
              <a:rPr lang="en-US" smtClean="0"/>
              <a:t>5</a:t>
            </a:fld>
            <a:endParaRPr lang="en-US"/>
          </a:p>
        </p:txBody>
      </p:sp>
    </p:spTree>
    <p:extLst>
      <p:ext uri="{BB962C8B-B14F-4D97-AF65-F5344CB8AC3E}">
        <p14:creationId xmlns:p14="http://schemas.microsoft.com/office/powerpoint/2010/main" val="83998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virtual body onto a surface. Used for mobile devices but can only display pre-modeled bodies. This means that radiologists have no use for it, but it is a very powerful tool to use for education. </a:t>
            </a:r>
          </a:p>
        </p:txBody>
      </p:sp>
      <p:sp>
        <p:nvSpPr>
          <p:cNvPr id="4" name="Slide Number Placeholder 3"/>
          <p:cNvSpPr>
            <a:spLocks noGrp="1"/>
          </p:cNvSpPr>
          <p:nvPr>
            <p:ph type="sldNum" sz="quarter" idx="10"/>
          </p:nvPr>
        </p:nvSpPr>
        <p:spPr/>
        <p:txBody>
          <a:bodyPr/>
          <a:lstStyle/>
          <a:p>
            <a:fld id="{BF01AEB7-DF1E-074E-AD3C-BD912806E15D}" type="slidenum">
              <a:rPr lang="en-US" smtClean="0"/>
              <a:t>6</a:t>
            </a:fld>
            <a:endParaRPr lang="en-US"/>
          </a:p>
        </p:txBody>
      </p:sp>
    </p:spTree>
    <p:extLst>
      <p:ext uri="{BB962C8B-B14F-4D97-AF65-F5344CB8AC3E}">
        <p14:creationId xmlns:p14="http://schemas.microsoft.com/office/powerpoint/2010/main" val="293164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8</a:t>
            </a:fld>
            <a:endParaRPr lang="en-US"/>
          </a:p>
        </p:txBody>
      </p:sp>
    </p:spTree>
    <p:extLst>
      <p:ext uri="{BB962C8B-B14F-4D97-AF65-F5344CB8AC3E}">
        <p14:creationId xmlns:p14="http://schemas.microsoft.com/office/powerpoint/2010/main" val="3065352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 sure if you should make this a key point.** Not entirely sure on the details for these things. (Left Image: </a:t>
            </a:r>
            <a:r>
              <a:rPr lang="en-US" sz="1200" dirty="0">
                <a:effectLst/>
                <a:latin typeface="Times New Roman" panose="02020603050405020304" pitchFamily="18" charset="0"/>
                <a:ea typeface="Calibri" panose="020F0502020204030204" pitchFamily="34" charset="0"/>
                <a:cs typeface="Arial" panose="020B0604020202020204" pitchFamily="34" charset="0"/>
              </a:rPr>
              <a:t>System overview: the components of initialization and run-time.) (Right Image: The exchange of data between physical world and software.)</a:t>
            </a:r>
          </a:p>
        </p:txBody>
      </p:sp>
      <p:sp>
        <p:nvSpPr>
          <p:cNvPr id="4" name="Slide Number Placeholder 3"/>
          <p:cNvSpPr>
            <a:spLocks noGrp="1"/>
          </p:cNvSpPr>
          <p:nvPr>
            <p:ph type="sldNum" sz="quarter" idx="10"/>
          </p:nvPr>
        </p:nvSpPr>
        <p:spPr/>
        <p:txBody>
          <a:bodyPr/>
          <a:lstStyle/>
          <a:p>
            <a:fld id="{BF01AEB7-DF1E-074E-AD3C-BD912806E15D}" type="slidenum">
              <a:rPr lang="en-US" smtClean="0"/>
              <a:t>10</a:t>
            </a:fld>
            <a:endParaRPr lang="en-US"/>
          </a:p>
        </p:txBody>
      </p:sp>
    </p:spTree>
    <p:extLst>
      <p:ext uri="{BB962C8B-B14F-4D97-AF65-F5344CB8AC3E}">
        <p14:creationId xmlns:p14="http://schemas.microsoft.com/office/powerpoint/2010/main" val="203588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results are that the system successfully displays the appropriate image based on the position of the tablet</a:t>
            </a:r>
          </a:p>
        </p:txBody>
      </p:sp>
      <p:sp>
        <p:nvSpPr>
          <p:cNvPr id="4" name="Slide Number Placeholder 3"/>
          <p:cNvSpPr>
            <a:spLocks noGrp="1"/>
          </p:cNvSpPr>
          <p:nvPr>
            <p:ph type="sldNum" sz="quarter" idx="10"/>
          </p:nvPr>
        </p:nvSpPr>
        <p:spPr/>
        <p:txBody>
          <a:bodyPr/>
          <a:lstStyle/>
          <a:p>
            <a:fld id="{BF01AEB7-DF1E-074E-AD3C-BD912806E15D}" type="slidenum">
              <a:rPr lang="en-US" smtClean="0"/>
              <a:t>11</a:t>
            </a:fld>
            <a:endParaRPr lang="en-US"/>
          </a:p>
        </p:txBody>
      </p:sp>
    </p:spTree>
    <p:extLst>
      <p:ext uri="{BB962C8B-B14F-4D97-AF65-F5344CB8AC3E}">
        <p14:creationId xmlns:p14="http://schemas.microsoft.com/office/powerpoint/2010/main" val="3427585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limitations of the current design. When the Polaris didn’t have a clear line of sight to the markers on the back, the position of the tablet can’t be determined and images cannot be updated. The arm fixes this because potentiometers can determine the position without the issue of a blind spot that the current system has.</a:t>
            </a:r>
          </a:p>
        </p:txBody>
      </p:sp>
      <p:sp>
        <p:nvSpPr>
          <p:cNvPr id="4" name="Slide Number Placeholder 3"/>
          <p:cNvSpPr>
            <a:spLocks noGrp="1"/>
          </p:cNvSpPr>
          <p:nvPr>
            <p:ph type="sldNum" sz="quarter" idx="10"/>
          </p:nvPr>
        </p:nvSpPr>
        <p:spPr/>
        <p:txBody>
          <a:bodyPr/>
          <a:lstStyle/>
          <a:p>
            <a:fld id="{BF01AEB7-DF1E-074E-AD3C-BD912806E15D}" type="slidenum">
              <a:rPr lang="en-US" smtClean="0"/>
              <a:t>12</a:t>
            </a:fld>
            <a:endParaRPr lang="en-US"/>
          </a:p>
        </p:txBody>
      </p:sp>
    </p:spTree>
    <p:extLst>
      <p:ext uri="{BB962C8B-B14F-4D97-AF65-F5344CB8AC3E}">
        <p14:creationId xmlns:p14="http://schemas.microsoft.com/office/powerpoint/2010/main" val="41817212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1AEB7-DF1E-074E-AD3C-BD912806E15D}" type="slidenum">
              <a:rPr lang="en-US" smtClean="0"/>
              <a:t>14</a:t>
            </a:fld>
            <a:endParaRPr lang="en-US"/>
          </a:p>
        </p:txBody>
      </p:sp>
    </p:spTree>
    <p:extLst>
      <p:ext uri="{BB962C8B-B14F-4D97-AF65-F5344CB8AC3E}">
        <p14:creationId xmlns:p14="http://schemas.microsoft.com/office/powerpoint/2010/main" val="124795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57B101-6866-4F87-A7A1-F0484F8E44A4}" type="datetime1">
              <a:rPr lang="en-US" smtClean="0"/>
              <a:t>5/10/18</a:t>
            </a:fld>
            <a:endParaRPr lang="en-US"/>
          </a:p>
        </p:txBody>
      </p:sp>
      <p:sp>
        <p:nvSpPr>
          <p:cNvPr id="5" name="Footer Placeholder 4"/>
          <p:cNvSpPr>
            <a:spLocks noGrp="1"/>
          </p:cNvSpPr>
          <p:nvPr>
            <p:ph type="ftr" sz="quarter" idx="11"/>
          </p:nvPr>
        </p:nvSpPr>
        <p:spPr>
          <a:xfrm>
            <a:off x="628649" y="6513922"/>
            <a:ext cx="4909025" cy="20755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8122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E63590-49B6-4DE5-A78A-C81E018BC4A1}" type="datetime1">
              <a:rPr lang="en-US" smtClean="0"/>
              <a:t>5/10/18</a:t>
            </a:fld>
            <a:endParaRPr lang="en-US"/>
          </a:p>
        </p:txBody>
      </p:sp>
      <p:sp>
        <p:nvSpPr>
          <p:cNvPr id="5" name="Footer Placeholder 4"/>
          <p:cNvSpPr>
            <a:spLocks noGrp="1"/>
          </p:cNvSpPr>
          <p:nvPr>
            <p:ph type="ftr" sz="quarter" idx="11"/>
          </p:nvPr>
        </p:nvSpPr>
        <p:spPr>
          <a:xfrm>
            <a:off x="628649" y="6513922"/>
            <a:ext cx="4909025" cy="20755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2353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0E43E6-7C57-4334-9E56-135D3A81803E}" type="datetime1">
              <a:rPr lang="en-US" smtClean="0"/>
              <a:t>5/10/18</a:t>
            </a:fld>
            <a:endParaRPr lang="en-US"/>
          </a:p>
        </p:txBody>
      </p:sp>
      <p:sp>
        <p:nvSpPr>
          <p:cNvPr id="5" name="Footer Placeholder 4"/>
          <p:cNvSpPr>
            <a:spLocks noGrp="1"/>
          </p:cNvSpPr>
          <p:nvPr>
            <p:ph type="ftr" sz="quarter" idx="11"/>
          </p:nvPr>
        </p:nvSpPr>
        <p:spPr>
          <a:xfrm>
            <a:off x="628649" y="6513922"/>
            <a:ext cx="4909025" cy="20755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660192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5A3B63-5066-44FB-B74D-A9433FB99AE4}" type="datetime1">
              <a:rPr lang="en-US" smtClean="0"/>
              <a:t>5/10/18</a:t>
            </a:fld>
            <a:endParaRPr lang="en-US"/>
          </a:p>
        </p:txBody>
      </p:sp>
      <p:sp>
        <p:nvSpPr>
          <p:cNvPr id="5" name="Footer Placeholder 4"/>
          <p:cNvSpPr>
            <a:spLocks noGrp="1"/>
          </p:cNvSpPr>
          <p:nvPr>
            <p:ph type="ftr" sz="quarter" idx="11"/>
          </p:nvPr>
        </p:nvSpPr>
        <p:spPr>
          <a:xfrm>
            <a:off x="628649" y="6513922"/>
            <a:ext cx="4909025" cy="207554"/>
          </a:xfrm>
          <a:prstGeom prst="rect">
            <a:avLst/>
          </a:prstGeom>
        </p:spPr>
        <p:txBody>
          <a:bodyPr/>
          <a:lstStyle/>
          <a:p>
            <a:endParaRPr lang="en-US"/>
          </a:p>
        </p:txBody>
      </p:sp>
      <p:sp>
        <p:nvSpPr>
          <p:cNvPr id="6" name="Slide Number Placeholder 5"/>
          <p:cNvSpPr>
            <a:spLocks noGrp="1"/>
          </p:cNvSpPr>
          <p:nvPr>
            <p:ph type="sldNum" sz="quarter" idx="12"/>
          </p:nvPr>
        </p:nvSpPr>
        <p:spPr>
          <a:xfrm>
            <a:off x="76912" y="6567986"/>
            <a:ext cx="551738" cy="281208"/>
          </a:xfrm>
        </p:spPr>
        <p:txBody>
          <a:bodyPr/>
          <a:lstStyle>
            <a:lvl1pPr algn="l">
              <a:defRPr/>
            </a:lvl1pPr>
          </a:lstStyle>
          <a:p>
            <a:fld id="{D0B5CDF8-54D5-6043-A52E-76818AC5EAB8}" type="slidenum">
              <a:rPr lang="en-US" smtClean="0"/>
              <a:pPr/>
              <a:t>‹#›</a:t>
            </a:fld>
            <a:endParaRPr lang="en-US" dirty="0"/>
          </a:p>
        </p:txBody>
      </p:sp>
    </p:spTree>
    <p:extLst>
      <p:ext uri="{BB962C8B-B14F-4D97-AF65-F5344CB8AC3E}">
        <p14:creationId xmlns:p14="http://schemas.microsoft.com/office/powerpoint/2010/main" val="145649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5DD3D7-32A6-4891-A0A5-B256B83997AE}" type="datetime1">
              <a:rPr lang="en-US" smtClean="0"/>
              <a:t>5/10/18</a:t>
            </a:fld>
            <a:endParaRPr lang="en-US"/>
          </a:p>
        </p:txBody>
      </p:sp>
      <p:sp>
        <p:nvSpPr>
          <p:cNvPr id="5" name="Footer Placeholder 4"/>
          <p:cNvSpPr>
            <a:spLocks noGrp="1"/>
          </p:cNvSpPr>
          <p:nvPr>
            <p:ph type="ftr" sz="quarter" idx="11"/>
          </p:nvPr>
        </p:nvSpPr>
        <p:spPr>
          <a:xfrm>
            <a:off x="628649" y="6513922"/>
            <a:ext cx="4909025" cy="20755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9678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5D3324-2E50-468B-A870-404948088F97}" type="datetime1">
              <a:rPr lang="en-US" smtClean="0"/>
              <a:t>5/10/18</a:t>
            </a:fld>
            <a:endParaRPr lang="en-US"/>
          </a:p>
        </p:txBody>
      </p:sp>
      <p:sp>
        <p:nvSpPr>
          <p:cNvPr id="6" name="Footer Placeholder 5"/>
          <p:cNvSpPr>
            <a:spLocks noGrp="1"/>
          </p:cNvSpPr>
          <p:nvPr>
            <p:ph type="ftr" sz="quarter" idx="11"/>
          </p:nvPr>
        </p:nvSpPr>
        <p:spPr>
          <a:xfrm>
            <a:off x="628649" y="6513922"/>
            <a:ext cx="4909025" cy="20755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000373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046B61-B2DB-4C19-B19F-5C19450D70BC}" type="datetime1">
              <a:rPr lang="en-US" smtClean="0"/>
              <a:t>5/10/18</a:t>
            </a:fld>
            <a:endParaRPr lang="en-US"/>
          </a:p>
        </p:txBody>
      </p:sp>
      <p:sp>
        <p:nvSpPr>
          <p:cNvPr id="8" name="Footer Placeholder 7"/>
          <p:cNvSpPr>
            <a:spLocks noGrp="1"/>
          </p:cNvSpPr>
          <p:nvPr>
            <p:ph type="ftr" sz="quarter" idx="11"/>
          </p:nvPr>
        </p:nvSpPr>
        <p:spPr>
          <a:xfrm>
            <a:off x="628649" y="6513922"/>
            <a:ext cx="4909025" cy="20755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34513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D0B5CDF8-54D5-6043-A52E-76818AC5EAB8}" type="slidenum">
              <a:rPr lang="en-US" smtClean="0"/>
              <a:t>‹#›</a:t>
            </a:fld>
            <a:endParaRPr lang="en-US"/>
          </a:p>
        </p:txBody>
      </p:sp>
      <p:sp>
        <p:nvSpPr>
          <p:cNvPr id="6" name="Title 1"/>
          <p:cNvSpPr txBox="1">
            <a:spLocks/>
          </p:cNvSpPr>
          <p:nvPr userDrawn="1"/>
        </p:nvSpPr>
        <p:spPr>
          <a:xfrm>
            <a:off x="406581" y="365126"/>
            <a:ext cx="7096625" cy="142949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dirty="0"/>
          </a:p>
        </p:txBody>
      </p:sp>
      <p:sp>
        <p:nvSpPr>
          <p:cNvPr id="8" name="Chart Placeholder 7"/>
          <p:cNvSpPr>
            <a:spLocks noGrp="1"/>
          </p:cNvSpPr>
          <p:nvPr>
            <p:ph type="chart" sz="quarter" idx="13"/>
          </p:nvPr>
        </p:nvSpPr>
        <p:spPr>
          <a:xfrm>
            <a:off x="406581" y="1939895"/>
            <a:ext cx="8472500" cy="4050707"/>
          </a:xfrm>
        </p:spPr>
        <p:txBody>
          <a:bodyPr/>
          <a:lstStyle/>
          <a:p>
            <a:r>
              <a:rPr lang="en-US"/>
              <a:t>Click icon to add chart</a:t>
            </a:r>
            <a:endParaRPr lang="en-US" dirty="0"/>
          </a:p>
        </p:txBody>
      </p:sp>
    </p:spTree>
    <p:extLst>
      <p:ext uri="{BB962C8B-B14F-4D97-AF65-F5344CB8AC3E}">
        <p14:creationId xmlns:p14="http://schemas.microsoft.com/office/powerpoint/2010/main" val="2015011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653D70-05CF-4778-BA13-139C85520A61}" type="datetime1">
              <a:rPr lang="en-US" smtClean="0"/>
              <a:t>5/10/18</a:t>
            </a:fld>
            <a:endParaRPr lang="en-US"/>
          </a:p>
        </p:txBody>
      </p:sp>
      <p:sp>
        <p:nvSpPr>
          <p:cNvPr id="3" name="Footer Placeholder 2"/>
          <p:cNvSpPr>
            <a:spLocks noGrp="1"/>
          </p:cNvSpPr>
          <p:nvPr>
            <p:ph type="ftr" sz="quarter" idx="11"/>
          </p:nvPr>
        </p:nvSpPr>
        <p:spPr>
          <a:xfrm>
            <a:off x="628649" y="6513922"/>
            <a:ext cx="4909025" cy="20755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48222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B4047FE-5277-45A6-9712-A88014FEFDDD}" type="datetime1">
              <a:rPr lang="en-US" smtClean="0"/>
              <a:t>5/10/18</a:t>
            </a:fld>
            <a:endParaRPr lang="en-US"/>
          </a:p>
        </p:txBody>
      </p:sp>
      <p:sp>
        <p:nvSpPr>
          <p:cNvPr id="6" name="Footer Placeholder 5"/>
          <p:cNvSpPr>
            <a:spLocks noGrp="1"/>
          </p:cNvSpPr>
          <p:nvPr>
            <p:ph type="ftr" sz="quarter" idx="11"/>
          </p:nvPr>
        </p:nvSpPr>
        <p:spPr>
          <a:xfrm>
            <a:off x="628649" y="6513922"/>
            <a:ext cx="4909025" cy="20755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171636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8FFB53-99D6-49EA-A388-3A22DC7B73E9}" type="datetime1">
              <a:rPr lang="en-US" smtClean="0"/>
              <a:t>5/10/18</a:t>
            </a:fld>
            <a:endParaRPr lang="en-US"/>
          </a:p>
        </p:txBody>
      </p:sp>
      <p:sp>
        <p:nvSpPr>
          <p:cNvPr id="6" name="Footer Placeholder 5"/>
          <p:cNvSpPr>
            <a:spLocks noGrp="1"/>
          </p:cNvSpPr>
          <p:nvPr>
            <p:ph type="ftr" sz="quarter" idx="11"/>
          </p:nvPr>
        </p:nvSpPr>
        <p:spPr>
          <a:xfrm>
            <a:off x="628649" y="6513922"/>
            <a:ext cx="4909025" cy="20755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0B5CDF8-54D5-6043-A52E-76818AC5EAB8}" type="slidenum">
              <a:rPr lang="en-US" smtClean="0"/>
              <a:t>‹#›</a:t>
            </a:fld>
            <a:endParaRPr lang="en-US"/>
          </a:p>
        </p:txBody>
      </p:sp>
    </p:spTree>
    <p:extLst>
      <p:ext uri="{BB962C8B-B14F-4D97-AF65-F5344CB8AC3E}">
        <p14:creationId xmlns:p14="http://schemas.microsoft.com/office/powerpoint/2010/main" val="617041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567986"/>
            <a:ext cx="9144000" cy="290014"/>
          </a:xfrm>
          <a:prstGeom prst="rect">
            <a:avLst/>
          </a:prstGeom>
          <a:solidFill>
            <a:srgbClr val="FFC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567986"/>
            <a:ext cx="1914368" cy="272922"/>
          </a:xfrm>
          <a:prstGeom prst="rect">
            <a:avLst/>
          </a:prstGeom>
        </p:spPr>
        <p:txBody>
          <a:bodyPr vert="horz" lIns="91440" tIns="45720" rIns="91440" bIns="45720" rtlCol="0" anchor="ctr"/>
          <a:lstStyle>
            <a:lvl1pPr algn="l">
              <a:defRPr sz="950" b="0" i="0">
                <a:solidFill>
                  <a:schemeClr val="bg1"/>
                </a:solidFill>
                <a:latin typeface="Helvetica Neue" charset="0"/>
                <a:ea typeface="Helvetica Neue" charset="0"/>
                <a:cs typeface="Helvetica Neue" charset="0"/>
              </a:defRPr>
            </a:lvl1pPr>
          </a:lstStyle>
          <a:p>
            <a:fld id="{CA474A55-2034-41AA-8D61-DFB35412ECCE}" type="datetime1">
              <a:rPr lang="en-US" smtClean="0"/>
              <a:t>5/10/18</a:t>
            </a:fld>
            <a:endParaRPr lang="en-US" dirty="0"/>
          </a:p>
        </p:txBody>
      </p:sp>
      <p:sp>
        <p:nvSpPr>
          <p:cNvPr id="6" name="Slide Number Placeholder 5"/>
          <p:cNvSpPr>
            <a:spLocks noGrp="1"/>
          </p:cNvSpPr>
          <p:nvPr>
            <p:ph type="sldNum" sz="quarter" idx="4"/>
          </p:nvPr>
        </p:nvSpPr>
        <p:spPr>
          <a:xfrm>
            <a:off x="0" y="6567986"/>
            <a:ext cx="628650" cy="281208"/>
          </a:xfrm>
          <a:prstGeom prst="rect">
            <a:avLst/>
          </a:prstGeom>
        </p:spPr>
        <p:txBody>
          <a:bodyPr vert="horz" lIns="91440" tIns="45720" rIns="91440" bIns="45720" rtlCol="0" anchor="ctr"/>
          <a:lstStyle>
            <a:lvl1pPr algn="r">
              <a:defRPr sz="1300" b="0" i="0">
                <a:solidFill>
                  <a:schemeClr val="bg1"/>
                </a:solidFill>
                <a:latin typeface="Helvetica" charset="0"/>
                <a:ea typeface="Helvetica" charset="0"/>
                <a:cs typeface="Helvetica" charset="0"/>
              </a:defRPr>
            </a:lvl1pPr>
          </a:lstStyle>
          <a:p>
            <a:fld id="{D0B5CDF8-54D5-6043-A52E-76818AC5EAB8}" type="slidenum">
              <a:rPr lang="en-US" smtClean="0"/>
              <a:pPr/>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16054" y="6087031"/>
            <a:ext cx="571343" cy="770969"/>
          </a:xfrm>
          <a:prstGeom prst="rect">
            <a:avLst/>
          </a:prstGeom>
        </p:spPr>
      </p:pic>
    </p:spTree>
    <p:extLst>
      <p:ext uri="{BB962C8B-B14F-4D97-AF65-F5344CB8AC3E}">
        <p14:creationId xmlns:p14="http://schemas.microsoft.com/office/powerpoint/2010/main" val="637081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4764"/>
            <a:ext cx="7772400" cy="4655126"/>
          </a:xfrm>
        </p:spPr>
        <p:txBody>
          <a:bodyPr anchor="t">
            <a:normAutofit fontScale="90000"/>
          </a:bodyPr>
          <a:lstStyle/>
          <a:p>
            <a:pPr>
              <a:lnSpc>
                <a:spcPct val="120000"/>
              </a:lnSpc>
            </a:pPr>
            <a:r>
              <a:rPr lang="en-US" sz="3300" b="1" dirty="0"/>
              <a:t>Design, Development, and Evaluation of a Novel Device for Visualization of Volumetric Medical Images</a:t>
            </a:r>
            <a:br>
              <a:rPr lang="en-US" sz="3300" b="1" dirty="0"/>
            </a:br>
            <a:br>
              <a:rPr lang="en-US" sz="2000" b="1" dirty="0"/>
            </a:br>
            <a:r>
              <a:rPr lang="en-US" sz="2000" dirty="0">
                <a:solidFill>
                  <a:prstClr val="black"/>
                </a:solidFill>
                <a:latin typeface="Helvetica" panose="020B0604020202020204" pitchFamily="34" charset="0"/>
                <a:ea typeface="+mn-ea"/>
                <a:cs typeface="Helvetica" panose="020B0604020202020204" pitchFamily="34" charset="0"/>
              </a:rPr>
              <a:t>Paria Alipour</a:t>
            </a:r>
            <a:r>
              <a:rPr lang="en-US" sz="2000" baseline="30000" dirty="0">
                <a:solidFill>
                  <a:prstClr val="black"/>
                </a:solidFill>
                <a:latin typeface="Helvetica" panose="020B0604020202020204" pitchFamily="34" charset="0"/>
                <a:ea typeface="+mn-ea"/>
                <a:cs typeface="Helvetica" panose="020B0604020202020204" pitchFamily="34" charset="0"/>
              </a:rPr>
              <a:t>1</a:t>
            </a:r>
            <a:r>
              <a:rPr lang="en-US" sz="2000" dirty="0">
                <a:solidFill>
                  <a:prstClr val="black"/>
                </a:solidFill>
                <a:latin typeface="Helvetica" panose="020B0604020202020204" pitchFamily="34" charset="0"/>
                <a:ea typeface="+mn-ea"/>
                <a:cs typeface="Helvetica" panose="020B0604020202020204" pitchFamily="34" charset="0"/>
              </a:rPr>
              <a:t>, Bryan Palogan</a:t>
            </a:r>
            <a:r>
              <a:rPr lang="en-US" sz="2000" baseline="30000" dirty="0">
                <a:solidFill>
                  <a:prstClr val="black"/>
                </a:solidFill>
                <a:latin typeface="Helvetica" panose="020B0604020202020204" pitchFamily="34" charset="0"/>
                <a:ea typeface="+mn-ea"/>
                <a:cs typeface="Helvetica" panose="020B0604020202020204" pitchFamily="34" charset="0"/>
              </a:rPr>
              <a:t>2</a:t>
            </a:r>
            <a:r>
              <a:rPr lang="en-US" sz="2000" dirty="0">
                <a:solidFill>
                  <a:prstClr val="black"/>
                </a:solidFill>
                <a:latin typeface="Helvetica" panose="020B0604020202020204" pitchFamily="34" charset="0"/>
                <a:ea typeface="+mn-ea"/>
                <a:cs typeface="Helvetica" panose="020B0604020202020204" pitchFamily="34" charset="0"/>
              </a:rPr>
              <a:t>, Leslie Simms</a:t>
            </a:r>
            <a:r>
              <a:rPr lang="en-US" sz="2000" baseline="30000" dirty="0">
                <a:solidFill>
                  <a:prstClr val="black"/>
                </a:solidFill>
                <a:latin typeface="Helvetica" panose="020B0604020202020204" pitchFamily="34" charset="0"/>
                <a:ea typeface="+mn-ea"/>
                <a:cs typeface="Helvetica" panose="020B0604020202020204" pitchFamily="34" charset="0"/>
              </a:rPr>
              <a:t>2</a:t>
            </a:r>
            <a:r>
              <a:rPr lang="en-US" sz="2000" dirty="0">
                <a:solidFill>
                  <a:prstClr val="black"/>
                </a:solidFill>
                <a:latin typeface="Helvetica" panose="020B0604020202020204" pitchFamily="34" charset="0"/>
                <a:ea typeface="+mn-ea"/>
                <a:cs typeface="Helvetica" panose="020B0604020202020204" pitchFamily="34" charset="0"/>
              </a:rPr>
              <a:t>, </a:t>
            </a:r>
            <a:r>
              <a:rPr lang="en-US" sz="2000" dirty="0" err="1">
                <a:solidFill>
                  <a:prstClr val="black"/>
                </a:solidFill>
                <a:latin typeface="Helvetica" panose="020B0604020202020204" pitchFamily="34" charset="0"/>
                <a:ea typeface="+mn-ea"/>
                <a:cs typeface="Helvetica" panose="020B0604020202020204" pitchFamily="34" charset="0"/>
              </a:rPr>
              <a:t>Sumit</a:t>
            </a:r>
            <a:r>
              <a:rPr lang="en-US" sz="2000" dirty="0">
                <a:solidFill>
                  <a:prstClr val="black"/>
                </a:solidFill>
                <a:latin typeface="Helvetica" panose="020B0604020202020204" pitchFamily="34" charset="0"/>
                <a:ea typeface="+mn-ea"/>
                <a:cs typeface="Helvetica" panose="020B0604020202020204" pitchFamily="34" charset="0"/>
              </a:rPr>
              <a:t> Laha</a:t>
            </a:r>
            <a:r>
              <a:rPr lang="en-US" sz="2000" baseline="30000" dirty="0">
                <a:solidFill>
                  <a:prstClr val="black"/>
                </a:solidFill>
                <a:latin typeface="Helvetica" panose="020B0604020202020204" pitchFamily="34" charset="0"/>
                <a:ea typeface="+mn-ea"/>
                <a:cs typeface="Helvetica" panose="020B0604020202020204" pitchFamily="34" charset="0"/>
              </a:rPr>
              <a:t>3</a:t>
            </a:r>
            <a:r>
              <a:rPr lang="en-US" sz="2000" dirty="0">
                <a:solidFill>
                  <a:prstClr val="black"/>
                </a:solidFill>
                <a:latin typeface="Helvetica" panose="020B0604020202020204" pitchFamily="34" charset="0"/>
                <a:ea typeface="+mn-ea"/>
                <a:cs typeface="Helvetica" panose="020B0604020202020204" pitchFamily="34" charset="0"/>
              </a:rPr>
              <a:t>, Hossein Dehghani</a:t>
            </a:r>
            <a:r>
              <a:rPr lang="en-US" sz="2000" baseline="30000" dirty="0">
                <a:solidFill>
                  <a:prstClr val="black"/>
                </a:solidFill>
                <a:latin typeface="Helvetica" panose="020B0604020202020204" pitchFamily="34" charset="0"/>
                <a:cs typeface="Helvetica" panose="020B0604020202020204" pitchFamily="34" charset="0"/>
              </a:rPr>
              <a:t>2</a:t>
            </a:r>
            <a:r>
              <a:rPr lang="en-US" sz="2000" dirty="0">
                <a:solidFill>
                  <a:prstClr val="black"/>
                </a:solidFill>
                <a:latin typeface="Helvetica" panose="020B0604020202020204" pitchFamily="34" charset="0"/>
                <a:cs typeface="Helvetica" panose="020B0604020202020204" pitchFamily="34" charset="0"/>
              </a:rPr>
              <a:t>, </a:t>
            </a:r>
            <a:r>
              <a:rPr lang="en-US" sz="2000" dirty="0" err="1">
                <a:solidFill>
                  <a:prstClr val="black"/>
                </a:solidFill>
                <a:latin typeface="Helvetica" panose="020B0604020202020204" pitchFamily="34" charset="0"/>
                <a:cs typeface="Helvetica" panose="020B0604020202020204" pitchFamily="34" charset="0"/>
              </a:rPr>
              <a:t>Ulas</a:t>
            </a:r>
            <a:r>
              <a:rPr lang="en-US" sz="2000" dirty="0">
                <a:solidFill>
                  <a:prstClr val="black"/>
                </a:solidFill>
                <a:latin typeface="Helvetica" panose="020B0604020202020204" pitchFamily="34" charset="0"/>
                <a:cs typeface="Helvetica" panose="020B0604020202020204" pitchFamily="34" charset="0"/>
              </a:rPr>
              <a:t> Bagci</a:t>
            </a:r>
            <a:r>
              <a:rPr lang="en-US" sz="2000" baseline="30000" dirty="0">
                <a:solidFill>
                  <a:prstClr val="black"/>
                </a:solidFill>
                <a:latin typeface="Helvetica" panose="020B0604020202020204" pitchFamily="34" charset="0"/>
                <a:cs typeface="Helvetica" panose="020B0604020202020204" pitchFamily="34" charset="0"/>
              </a:rPr>
              <a:t>3 </a:t>
            </a:r>
            <a:r>
              <a:rPr lang="en-US" sz="2000" dirty="0">
                <a:solidFill>
                  <a:prstClr val="black"/>
                </a:solidFill>
                <a:latin typeface="Helvetica" panose="020B0604020202020204" pitchFamily="34" charset="0"/>
                <a:ea typeface="+mn-ea"/>
                <a:cs typeface="Helvetica" panose="020B0604020202020204" pitchFamily="34" charset="0"/>
              </a:rPr>
              <a:t>and Sang-Eun Song</a:t>
            </a:r>
            <a:r>
              <a:rPr lang="en-US" sz="2000" baseline="30000" dirty="0">
                <a:solidFill>
                  <a:prstClr val="black"/>
                </a:solidFill>
                <a:latin typeface="Helvetica" panose="020B0604020202020204" pitchFamily="34" charset="0"/>
                <a:ea typeface="+mn-ea"/>
                <a:cs typeface="Helvetica" panose="020B0604020202020204" pitchFamily="34" charset="0"/>
              </a:rPr>
              <a:t>1</a:t>
            </a:r>
            <a:br>
              <a:rPr lang="en-US" sz="2000" baseline="30000" dirty="0">
                <a:solidFill>
                  <a:prstClr val="black"/>
                </a:solidFill>
                <a:latin typeface="Helvetica" panose="020B0604020202020204" pitchFamily="34" charset="0"/>
                <a:ea typeface="+mn-ea"/>
                <a:cs typeface="Helvetica" panose="020B0604020202020204" pitchFamily="34" charset="0"/>
              </a:rPr>
            </a:br>
            <a:br>
              <a:rPr lang="en-US" sz="2000" baseline="30000" dirty="0">
                <a:solidFill>
                  <a:prstClr val="black"/>
                </a:solidFill>
                <a:latin typeface="Helvetica" panose="020B0604020202020204" pitchFamily="34" charset="0"/>
                <a:ea typeface="+mn-ea"/>
                <a:cs typeface="Helvetica" panose="020B0604020202020204" pitchFamily="34" charset="0"/>
              </a:rPr>
            </a:br>
            <a:r>
              <a:rPr lang="en-US" sz="2000" baseline="30000" dirty="0"/>
              <a:t>1</a:t>
            </a:r>
            <a:r>
              <a:rPr lang="en-US" sz="2000" dirty="0"/>
              <a:t> Department of Biology, University of Central Florida </a:t>
            </a:r>
            <a:br>
              <a:rPr lang="en-US" sz="2000" dirty="0"/>
            </a:br>
            <a:r>
              <a:rPr lang="en-US" sz="2000" baseline="30000" dirty="0">
                <a:latin typeface="Helvetica" panose="020B0604020202020204" pitchFamily="34" charset="0"/>
                <a:ea typeface="Helvetica" charset="0"/>
                <a:cs typeface="Helvetica" panose="020B0604020202020204" pitchFamily="34" charset="0"/>
              </a:rPr>
              <a:t>2</a:t>
            </a:r>
            <a:r>
              <a:rPr lang="en-US" sz="2000" dirty="0"/>
              <a:t>Department of Mechanical and Aerospace Engineering</a:t>
            </a:r>
            <a:br>
              <a:rPr lang="en-US" sz="2000" dirty="0"/>
            </a:br>
            <a:r>
              <a:rPr lang="en-US" sz="2000" dirty="0"/>
              <a:t>University of Central Florida, Orlando, FL, USA</a:t>
            </a:r>
            <a:br>
              <a:rPr lang="en-US" sz="2000" dirty="0"/>
            </a:br>
            <a:r>
              <a:rPr lang="en-US" sz="2000" baseline="30000" dirty="0"/>
              <a:t>3</a:t>
            </a:r>
            <a:r>
              <a:rPr lang="en-US" sz="2000" dirty="0"/>
              <a:t>Department of computer engineering University of Central Florida </a:t>
            </a:r>
            <a:br>
              <a:rPr lang="en-US" sz="2000" dirty="0"/>
            </a:br>
            <a:br>
              <a:rPr lang="en-US" sz="1800" b="1" u="sng" dirty="0">
                <a:latin typeface="Helvetica" panose="020B0604020202020204" pitchFamily="34" charset="0"/>
                <a:ea typeface="Helvetica" charset="0"/>
                <a:cs typeface="Helvetica" panose="020B0604020202020204" pitchFamily="34" charset="0"/>
              </a:rPr>
            </a:br>
            <a:br>
              <a:rPr lang="en-US" sz="1800" i="1" baseline="30000" dirty="0">
                <a:solidFill>
                  <a:prstClr val="black"/>
                </a:solidFill>
                <a:latin typeface="Helvetica" panose="020B0604020202020204" pitchFamily="34" charset="0"/>
                <a:ea typeface="+mn-ea"/>
                <a:cs typeface="Helvetica" panose="020B0604020202020204" pitchFamily="34" charset="0"/>
              </a:rPr>
            </a:br>
            <a:br>
              <a:rPr lang="en-US" sz="1800" i="1" baseline="30000" dirty="0">
                <a:solidFill>
                  <a:prstClr val="black"/>
                </a:solidFill>
                <a:latin typeface="Helvetica" panose="020B0604020202020204" pitchFamily="34" charset="0"/>
                <a:ea typeface="+mn-ea"/>
                <a:cs typeface="Helvetica" panose="020B0604020202020204" pitchFamily="34" charset="0"/>
              </a:rPr>
            </a:br>
            <a:br>
              <a:rPr lang="en-US" sz="2000" dirty="0">
                <a:latin typeface="Helvetica Neue Medium"/>
              </a:rPr>
            </a:br>
            <a:endParaRPr lang="en-US" sz="2000" dirty="0">
              <a:latin typeface="Helvetica Neue Medium"/>
            </a:endParaRPr>
          </a:p>
        </p:txBody>
      </p:sp>
    </p:spTree>
    <p:extLst>
      <p:ext uri="{BB962C8B-B14F-4D97-AF65-F5344CB8AC3E}">
        <p14:creationId xmlns:p14="http://schemas.microsoft.com/office/powerpoint/2010/main" val="3899897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361" y="124740"/>
            <a:ext cx="7886700" cy="1325563"/>
          </a:xfrm>
        </p:spPr>
        <p:txBody>
          <a:bodyPr>
            <a:normAutofit/>
          </a:bodyPr>
          <a:lstStyle/>
          <a:p>
            <a:r>
              <a:rPr lang="en-US" sz="3600" b="1" dirty="0"/>
              <a:t>Material </a:t>
            </a:r>
          </a:p>
        </p:txBody>
      </p:sp>
      <p:sp>
        <p:nvSpPr>
          <p:cNvPr id="3" name="Text Placeholder 2"/>
          <p:cNvSpPr>
            <a:spLocks noGrp="1"/>
          </p:cNvSpPr>
          <p:nvPr>
            <p:ph type="body" idx="1"/>
          </p:nvPr>
        </p:nvSpPr>
        <p:spPr>
          <a:xfrm>
            <a:off x="404361" y="770096"/>
            <a:ext cx="3868340" cy="634709"/>
          </a:xfrm>
        </p:spPr>
        <p:txBody>
          <a:bodyPr/>
          <a:lstStyle/>
          <a:p>
            <a:r>
              <a:rPr lang="en-US" b="0" dirty="0"/>
              <a:t>Software architecture</a:t>
            </a:r>
          </a:p>
        </p:txBody>
      </p:sp>
      <p:sp>
        <p:nvSpPr>
          <p:cNvPr id="4" name="Content Placeholder 3"/>
          <p:cNvSpPr>
            <a:spLocks noGrp="1"/>
          </p:cNvSpPr>
          <p:nvPr>
            <p:ph sz="half" idx="2"/>
          </p:nvPr>
        </p:nvSpPr>
        <p:spPr>
          <a:xfrm>
            <a:off x="490946" y="1808929"/>
            <a:ext cx="6615910" cy="3782129"/>
          </a:xfrm>
        </p:spPr>
        <p:txBody>
          <a:bodyPr/>
          <a:lstStyle/>
          <a:p>
            <a:pPr marL="0" indent="0">
              <a:buNone/>
            </a:pPr>
            <a:r>
              <a:rPr lang="en-US" dirty="0"/>
              <a:t>1) Insight Segmentation &amp; Registration Toolkit (ITK)</a:t>
            </a:r>
          </a:p>
          <a:p>
            <a:pPr marL="0" indent="0">
              <a:buNone/>
            </a:pPr>
            <a:r>
              <a:rPr lang="en-US" dirty="0"/>
              <a:t>2) Visualization Toolkit (VTK)</a:t>
            </a:r>
          </a:p>
        </p:txBody>
      </p:sp>
      <p:pic>
        <p:nvPicPr>
          <p:cNvPr id="13" name="Picture 12">
            <a:extLst>
              <a:ext uri="{FF2B5EF4-FFF2-40B4-BE49-F238E27FC236}">
                <a16:creationId xmlns:a16="http://schemas.microsoft.com/office/drawing/2014/main" id="{4FC65893-3099-4B2F-9097-A95EE96089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361" y="3649362"/>
            <a:ext cx="3476826" cy="1462546"/>
          </a:xfrm>
          <a:prstGeom prst="rect">
            <a:avLst/>
          </a:prstGeom>
          <a:noFill/>
        </p:spPr>
      </p:pic>
      <p:pic>
        <p:nvPicPr>
          <p:cNvPr id="17" name="Picture 16">
            <a:extLst>
              <a:ext uri="{FF2B5EF4-FFF2-40B4-BE49-F238E27FC236}">
                <a16:creationId xmlns:a16="http://schemas.microsoft.com/office/drawing/2014/main" id="{75E266E5-AEB6-43E1-805A-78473444B4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2423" y="3649362"/>
            <a:ext cx="4745209" cy="1448989"/>
          </a:xfrm>
          <a:prstGeom prst="rect">
            <a:avLst/>
          </a:prstGeom>
          <a:noFill/>
        </p:spPr>
      </p:pic>
    </p:spTree>
    <p:extLst>
      <p:ext uri="{BB962C8B-B14F-4D97-AF65-F5344CB8AC3E}">
        <p14:creationId xmlns:p14="http://schemas.microsoft.com/office/powerpoint/2010/main" val="2683337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4">
            <a:extLst>
              <a:ext uri="{FF2B5EF4-FFF2-40B4-BE49-F238E27FC236}">
                <a16:creationId xmlns:a16="http://schemas.microsoft.com/office/drawing/2014/main" id="{002123F2-9664-4F5D-A446-88DD2D1DE8B8}"/>
              </a:ext>
            </a:extLst>
          </p:cNvPr>
          <p:cNvSpPr txBox="1">
            <a:spLocks/>
          </p:cNvSpPr>
          <p:nvPr/>
        </p:nvSpPr>
        <p:spPr>
          <a:xfrm>
            <a:off x="425468" y="120886"/>
            <a:ext cx="93753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r>
              <a:rPr lang="en-US" sz="3600" b="1" dirty="0">
                <a:latin typeface="Helvetica" panose="020B0604020202020204" pitchFamily="34" charset="0"/>
                <a:cs typeface="Helvetica" panose="020B0604020202020204" pitchFamily="34" charset="0"/>
              </a:rPr>
              <a:t>Results</a:t>
            </a:r>
            <a:endParaRPr lang="en-US" sz="3000" b="1" dirty="0">
              <a:latin typeface="Helvetica" panose="020B0604020202020204" pitchFamily="34" charset="0"/>
              <a:cs typeface="Helvetica" panose="020B0604020202020204" pitchFamily="34" charset="0"/>
            </a:endParaRPr>
          </a:p>
        </p:txBody>
      </p:sp>
      <p:pic>
        <p:nvPicPr>
          <p:cNvPr id="5" name="Picture 4" descr="C:\Users\sumit\AppData\Local\Microsoft\Windows\INetCache\Content.Word\Screenshot from 2017-10-30 20-58-11.png">
            <a:extLst>
              <a:ext uri="{FF2B5EF4-FFF2-40B4-BE49-F238E27FC236}">
                <a16:creationId xmlns:a16="http://schemas.microsoft.com/office/drawing/2014/main" id="{565C2015-B132-466B-A7DC-4669FC58EC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87" t="2352" r="12681" b="1"/>
          <a:stretch/>
        </p:blipFill>
        <p:spPr bwMode="auto">
          <a:xfrm>
            <a:off x="425468" y="2995489"/>
            <a:ext cx="3914348" cy="2553165"/>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6D61A7AF-32DA-40FC-8902-336FA35F25B4}"/>
              </a:ext>
            </a:extLst>
          </p:cNvPr>
          <p:cNvSpPr txBox="1"/>
          <p:nvPr/>
        </p:nvSpPr>
        <p:spPr>
          <a:xfrm>
            <a:off x="560439" y="1327355"/>
            <a:ext cx="616482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System displays cross sections accurately within the workspace </a:t>
            </a:r>
          </a:p>
        </p:txBody>
      </p:sp>
      <p:pic>
        <p:nvPicPr>
          <p:cNvPr id="9" name="Content Placeholder 3">
            <a:extLst>
              <a:ext uri="{FF2B5EF4-FFF2-40B4-BE49-F238E27FC236}">
                <a16:creationId xmlns:a16="http://schemas.microsoft.com/office/drawing/2014/main" id="{A34CCC2E-84CC-481B-B72A-4EE1591B5818}"/>
              </a:ext>
            </a:extLst>
          </p:cNvPr>
          <p:cNvPicPr>
            <a:picLocks noGrp="1" noChangeAspect="1"/>
          </p:cNvPicPr>
          <p:nvPr>
            <p:ph idx="1"/>
          </p:nvPr>
        </p:nvPicPr>
        <p:blipFill>
          <a:blip r:embed="rId4"/>
          <a:stretch>
            <a:fillRect/>
          </a:stretch>
        </p:blipFill>
        <p:spPr>
          <a:xfrm>
            <a:off x="4650043" y="2180970"/>
            <a:ext cx="3894189" cy="3542510"/>
          </a:xfrm>
          <a:prstGeom prst="rect">
            <a:avLst/>
          </a:prstGeom>
        </p:spPr>
      </p:pic>
    </p:spTree>
    <p:extLst>
      <p:ext uri="{BB962C8B-B14F-4D97-AF65-F5344CB8AC3E}">
        <p14:creationId xmlns:p14="http://schemas.microsoft.com/office/powerpoint/2010/main" val="42382984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2123F2-9664-4F5D-A446-88DD2D1DE8B8}"/>
              </a:ext>
            </a:extLst>
          </p:cNvPr>
          <p:cNvSpPr txBox="1">
            <a:spLocks/>
          </p:cNvSpPr>
          <p:nvPr/>
        </p:nvSpPr>
        <p:spPr>
          <a:xfrm>
            <a:off x="405803" y="111054"/>
            <a:ext cx="93753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r>
              <a:rPr lang="en-US" sz="3600" b="1" dirty="0">
                <a:latin typeface="Helvetica" panose="020B0604020202020204" pitchFamily="34" charset="0"/>
                <a:cs typeface="Helvetica" panose="020B0604020202020204" pitchFamily="34" charset="0"/>
              </a:rPr>
              <a:t>Future Work</a:t>
            </a:r>
          </a:p>
        </p:txBody>
      </p:sp>
      <p:pic>
        <p:nvPicPr>
          <p:cNvPr id="10" name="Picture 9">
            <a:extLst>
              <a:ext uri="{FF2B5EF4-FFF2-40B4-BE49-F238E27FC236}">
                <a16:creationId xmlns:a16="http://schemas.microsoft.com/office/drawing/2014/main" id="{C51542F0-DC46-4591-804B-D7649B14565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3480" y="2917721"/>
            <a:ext cx="2886782" cy="2952136"/>
          </a:xfrm>
          <a:prstGeom prst="rect">
            <a:avLst/>
          </a:prstGeom>
          <a:noFill/>
        </p:spPr>
      </p:pic>
      <p:sp>
        <p:nvSpPr>
          <p:cNvPr id="11" name="TextBox 10">
            <a:extLst>
              <a:ext uri="{FF2B5EF4-FFF2-40B4-BE49-F238E27FC236}">
                <a16:creationId xmlns:a16="http://schemas.microsoft.com/office/drawing/2014/main" id="{F614E97B-36D1-4420-9A70-5FC00D61820C}"/>
              </a:ext>
            </a:extLst>
          </p:cNvPr>
          <p:cNvSpPr txBox="1"/>
          <p:nvPr/>
        </p:nvSpPr>
        <p:spPr>
          <a:xfrm>
            <a:off x="609600" y="1346171"/>
            <a:ext cx="4129548"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Replace the Polaris with an encoded arm</a:t>
            </a:r>
          </a:p>
        </p:txBody>
      </p:sp>
    </p:spTree>
    <p:extLst>
      <p:ext uri="{BB962C8B-B14F-4D97-AF65-F5344CB8AC3E}">
        <p14:creationId xmlns:p14="http://schemas.microsoft.com/office/powerpoint/2010/main" val="58495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6805-8313-3D4D-A9B6-ECD6423F9F39}"/>
              </a:ext>
            </a:extLst>
          </p:cNvPr>
          <p:cNvSpPr>
            <a:spLocks noGrp="1"/>
          </p:cNvSpPr>
          <p:nvPr>
            <p:ph type="title"/>
          </p:nvPr>
        </p:nvSpPr>
        <p:spPr/>
        <p:txBody>
          <a:bodyPr/>
          <a:lstStyle/>
          <a:p>
            <a:r>
              <a:rPr lang="en-US" dirty="0"/>
              <a:t>Conclusion </a:t>
            </a:r>
          </a:p>
        </p:txBody>
      </p:sp>
      <p:pic>
        <p:nvPicPr>
          <p:cNvPr id="4" name="Content Placeholder 3">
            <a:extLst>
              <a:ext uri="{FF2B5EF4-FFF2-40B4-BE49-F238E27FC236}">
                <a16:creationId xmlns:a16="http://schemas.microsoft.com/office/drawing/2014/main" id="{B657B1F6-1548-CD43-9EB8-F1C5DDC5D0FC}"/>
              </a:ext>
            </a:extLst>
          </p:cNvPr>
          <p:cNvPicPr>
            <a:picLocks noGrp="1" noChangeAspect="1"/>
          </p:cNvPicPr>
          <p:nvPr>
            <p:ph idx="1"/>
          </p:nvPr>
        </p:nvPicPr>
        <p:blipFill>
          <a:blip r:embed="rId2"/>
          <a:stretch>
            <a:fillRect/>
          </a:stretch>
        </p:blipFill>
        <p:spPr>
          <a:xfrm>
            <a:off x="1092040" y="1305111"/>
            <a:ext cx="3772059" cy="5117916"/>
          </a:xfrm>
          <a:prstGeom prst="rect">
            <a:avLst/>
          </a:prstGeom>
        </p:spPr>
      </p:pic>
      <p:pic>
        <p:nvPicPr>
          <p:cNvPr id="5" name="Picture 4">
            <a:extLst>
              <a:ext uri="{FF2B5EF4-FFF2-40B4-BE49-F238E27FC236}">
                <a16:creationId xmlns:a16="http://schemas.microsoft.com/office/drawing/2014/main" id="{AB406D13-6FC8-CB4B-981E-EDB2DE1E9715}"/>
              </a:ext>
            </a:extLst>
          </p:cNvPr>
          <p:cNvPicPr>
            <a:picLocks noChangeAspect="1"/>
          </p:cNvPicPr>
          <p:nvPr/>
        </p:nvPicPr>
        <p:blipFill>
          <a:blip r:embed="rId3"/>
          <a:stretch>
            <a:fillRect/>
          </a:stretch>
        </p:blipFill>
        <p:spPr>
          <a:xfrm>
            <a:off x="3673475" y="897390"/>
            <a:ext cx="4311650" cy="3466567"/>
          </a:xfrm>
          <a:prstGeom prst="rect">
            <a:avLst/>
          </a:prstGeom>
        </p:spPr>
      </p:pic>
      <p:pic>
        <p:nvPicPr>
          <p:cNvPr id="6" name="Picture 5">
            <a:extLst>
              <a:ext uri="{FF2B5EF4-FFF2-40B4-BE49-F238E27FC236}">
                <a16:creationId xmlns:a16="http://schemas.microsoft.com/office/drawing/2014/main" id="{5F8DE97A-4AB7-C04C-8F37-B0C9A8986B62}"/>
              </a:ext>
            </a:extLst>
          </p:cNvPr>
          <p:cNvPicPr>
            <a:picLocks noChangeAspect="1"/>
          </p:cNvPicPr>
          <p:nvPr/>
        </p:nvPicPr>
        <p:blipFill>
          <a:blip r:embed="rId4"/>
          <a:stretch>
            <a:fillRect/>
          </a:stretch>
        </p:blipFill>
        <p:spPr>
          <a:xfrm>
            <a:off x="2667000" y="2200548"/>
            <a:ext cx="5181600" cy="4100866"/>
          </a:xfrm>
          <a:prstGeom prst="rect">
            <a:avLst/>
          </a:prstGeom>
        </p:spPr>
      </p:pic>
    </p:spTree>
    <p:extLst>
      <p:ext uri="{BB962C8B-B14F-4D97-AF65-F5344CB8AC3E}">
        <p14:creationId xmlns:p14="http://schemas.microsoft.com/office/powerpoint/2010/main" val="116753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6087031"/>
            <a:ext cx="571343" cy="770969"/>
          </a:xfrm>
          <a:prstGeom prst="rect">
            <a:avLst/>
          </a:prstGeom>
        </p:spPr>
      </p:pic>
      <p:sp>
        <p:nvSpPr>
          <p:cNvPr id="7" name="Rectangle 3"/>
          <p:cNvSpPr>
            <a:spLocks noGrp="1" noChangeArrowheads="1"/>
          </p:cNvSpPr>
          <p:nvPr>
            <p:ph type="subTitle" idx="4294967295"/>
          </p:nvPr>
        </p:nvSpPr>
        <p:spPr>
          <a:xfrm>
            <a:off x="5676900" y="5521036"/>
            <a:ext cx="5562600" cy="1447800"/>
          </a:xfrm>
        </p:spPr>
        <p:txBody>
          <a:bodyPr/>
          <a:lstStyle/>
          <a:p>
            <a:pPr>
              <a:buFontTx/>
              <a:buNone/>
              <a:defRPr/>
            </a:pPr>
            <a:endParaRPr lang="en-US" sz="1600" dirty="0">
              <a:solidFill>
                <a:schemeClr val="accent1">
                  <a:lumMod val="40000"/>
                  <a:lumOff val="60000"/>
                </a:schemeClr>
              </a:solidFill>
              <a:latin typeface="Times New Roman" pitchFamily="18" charset="0"/>
            </a:endParaRPr>
          </a:p>
          <a:p>
            <a:pPr>
              <a:buFontTx/>
              <a:buNone/>
              <a:defRPr/>
            </a:pPr>
            <a:endParaRPr lang="en-US" sz="1600" dirty="0">
              <a:solidFill>
                <a:schemeClr val="accent1">
                  <a:lumMod val="40000"/>
                  <a:lumOff val="60000"/>
                </a:schemeClr>
              </a:solidFill>
              <a:cs typeface="Helvetica" panose="020B0604020202020204" pitchFamily="34" charset="0"/>
            </a:endParaRPr>
          </a:p>
          <a:p>
            <a:pPr>
              <a:buFontTx/>
              <a:buNone/>
              <a:defRPr/>
            </a:pPr>
            <a:r>
              <a:rPr lang="en-US" sz="1600" dirty="0">
                <a:solidFill>
                  <a:schemeClr val="bg1"/>
                </a:solidFill>
                <a:latin typeface="Helvetica" panose="020B0604020202020204" pitchFamily="34" charset="0"/>
                <a:cs typeface="Helvetica" panose="020B0604020202020204" pitchFamily="34" charset="0"/>
              </a:rPr>
              <a:t> </a:t>
            </a:r>
          </a:p>
          <a:p>
            <a:pPr>
              <a:buFontTx/>
              <a:buNone/>
              <a:defRPr/>
            </a:pPr>
            <a:r>
              <a:rPr lang="en-US" sz="1600" dirty="0">
                <a:latin typeface="Helvetica" panose="020B0604020202020204" pitchFamily="34" charset="0"/>
                <a:cs typeface="Helvetica" panose="020B0604020202020204" pitchFamily="34" charset="0"/>
              </a:rPr>
              <a:t>University of Central Florida</a:t>
            </a:r>
          </a:p>
        </p:txBody>
      </p:sp>
      <p:sp>
        <p:nvSpPr>
          <p:cNvPr id="2" name="TextBox 1"/>
          <p:cNvSpPr txBox="1"/>
          <p:nvPr/>
        </p:nvSpPr>
        <p:spPr>
          <a:xfrm>
            <a:off x="3" y="6544088"/>
            <a:ext cx="3223490" cy="338554"/>
          </a:xfrm>
          <a:prstGeom prst="rect">
            <a:avLst/>
          </a:prstGeom>
          <a:noFill/>
        </p:spPr>
        <p:txBody>
          <a:bodyPr wrap="square" rtlCol="0">
            <a:spAutoFit/>
          </a:bodyPr>
          <a:lstStyle/>
          <a:p>
            <a:r>
              <a:rPr lang="en-US" sz="1600" dirty="0">
                <a:latin typeface="Helvetica" panose="020B0604020202020204" pitchFamily="34" charset="0"/>
                <a:cs typeface="Helvetica" panose="020B0604020202020204" pitchFamily="34" charset="0"/>
              </a:rPr>
              <a:t>Interventional Robotics Lab</a:t>
            </a:r>
          </a:p>
        </p:txBody>
      </p:sp>
      <p:sp>
        <p:nvSpPr>
          <p:cNvPr id="8" name="Title 1">
            <a:extLst>
              <a:ext uri="{FF2B5EF4-FFF2-40B4-BE49-F238E27FC236}">
                <a16:creationId xmlns:a16="http://schemas.microsoft.com/office/drawing/2014/main" id="{93D40ED7-D7E6-446A-AA53-3E7958539F4D}"/>
              </a:ext>
            </a:extLst>
          </p:cNvPr>
          <p:cNvSpPr txBox="1">
            <a:spLocks/>
          </p:cNvSpPr>
          <p:nvPr/>
        </p:nvSpPr>
        <p:spPr>
          <a:xfrm>
            <a:off x="523318" y="2561519"/>
            <a:ext cx="8506225" cy="18506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0" i="0" kern="1200">
                <a:solidFill>
                  <a:schemeClr val="tx1"/>
                </a:solidFill>
                <a:latin typeface="Helvetica Neue Medium" charset="0"/>
                <a:ea typeface="Helvetica Neue Medium" charset="0"/>
                <a:cs typeface="Helvetica Neue Medium" charset="0"/>
              </a:defRPr>
            </a:lvl1pPr>
          </a:lstStyle>
          <a:p>
            <a:pPr>
              <a:lnSpc>
                <a:spcPct val="120000"/>
              </a:lnSpc>
            </a:pPr>
            <a:r>
              <a:rPr lang="en-US" sz="3200" b="1" dirty="0"/>
              <a:t>Design, Development, and Evaluation of a Novel Device for Visualization of Volumetric Medical Images</a:t>
            </a:r>
            <a:br>
              <a:rPr lang="en-US" sz="3000" dirty="0">
                <a:latin typeface="Helvetica" panose="020B0604020202020204" pitchFamily="34" charset="0"/>
                <a:cs typeface="Helvetica" panose="020B0604020202020204" pitchFamily="34" charset="0"/>
              </a:rPr>
            </a:br>
            <a:endParaRPr lang="en-US" sz="3000" b="1" u="sng" dirty="0">
              <a:latin typeface="Helvetica" panose="020B0604020202020204" pitchFamily="34" charset="0"/>
              <a:ea typeface="Helvetica" charset="0"/>
              <a:cs typeface="Helvetica" panose="020B0604020202020204" pitchFamily="34" charset="0"/>
            </a:endParaRPr>
          </a:p>
        </p:txBody>
      </p:sp>
      <p:sp>
        <p:nvSpPr>
          <p:cNvPr id="6" name="Title 1">
            <a:extLst>
              <a:ext uri="{FF2B5EF4-FFF2-40B4-BE49-F238E27FC236}">
                <a16:creationId xmlns:a16="http://schemas.microsoft.com/office/drawing/2014/main" id="{134176BD-CAA0-4DCF-9D32-36CC7A859947}"/>
              </a:ext>
            </a:extLst>
          </p:cNvPr>
          <p:cNvSpPr txBox="1">
            <a:spLocks/>
          </p:cNvSpPr>
          <p:nvPr/>
        </p:nvSpPr>
        <p:spPr>
          <a:xfrm>
            <a:off x="0" y="-195"/>
            <a:ext cx="7886700" cy="1325563"/>
          </a:xfrm>
          <a:prstGeom prst="rect">
            <a:avLst/>
          </a:prstGeom>
        </p:spPr>
        <p:txBody>
          <a:bodyP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endParaRPr lang="en-US" sz="3200" i="1" dirty="0"/>
          </a:p>
          <a:p>
            <a:r>
              <a:rPr lang="en-US" sz="3200" i="1" dirty="0"/>
              <a:t>	Q&amp;A, Comments?</a:t>
            </a:r>
          </a:p>
        </p:txBody>
      </p:sp>
    </p:spTree>
    <p:extLst>
      <p:ext uri="{BB962C8B-B14F-4D97-AF65-F5344CB8AC3E}">
        <p14:creationId xmlns:p14="http://schemas.microsoft.com/office/powerpoint/2010/main" val="4232118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3530" y="1382746"/>
            <a:ext cx="3936347" cy="2618983"/>
          </a:xfrm>
          <a:prstGeom prst="rect">
            <a:avLst/>
          </a:prstGeom>
        </p:spPr>
      </p:pic>
      <p:sp>
        <p:nvSpPr>
          <p:cNvPr id="2" name="Title 1"/>
          <p:cNvSpPr>
            <a:spLocks noGrp="1"/>
          </p:cNvSpPr>
          <p:nvPr>
            <p:ph type="title"/>
          </p:nvPr>
        </p:nvSpPr>
        <p:spPr>
          <a:xfrm>
            <a:off x="243530" y="57183"/>
            <a:ext cx="7886700" cy="1325563"/>
          </a:xfrm>
        </p:spPr>
        <p:txBody>
          <a:bodyPr>
            <a:normAutofit/>
          </a:bodyPr>
          <a:lstStyle/>
          <a:p>
            <a:r>
              <a:rPr lang="en-US" sz="3000" b="1" dirty="0"/>
              <a:t>Introduction </a:t>
            </a:r>
          </a:p>
        </p:txBody>
      </p:sp>
      <p:sp>
        <p:nvSpPr>
          <p:cNvPr id="9" name="Content Placeholder 8"/>
          <p:cNvSpPr>
            <a:spLocks noGrp="1"/>
          </p:cNvSpPr>
          <p:nvPr>
            <p:ph sz="half" idx="2"/>
          </p:nvPr>
        </p:nvSpPr>
        <p:spPr>
          <a:xfrm>
            <a:off x="440175" y="4557618"/>
            <a:ext cx="2086715" cy="1555845"/>
          </a:xfrm>
        </p:spPr>
        <p:txBody>
          <a:bodyPr>
            <a:normAutofit/>
          </a:bodyPr>
          <a:lstStyle/>
          <a:p>
            <a:r>
              <a:rPr lang="en-US" sz="2400" dirty="0"/>
              <a:t>Education </a:t>
            </a:r>
          </a:p>
          <a:p>
            <a:r>
              <a:rPr lang="en-US" sz="2400" dirty="0"/>
              <a:t>Diagnose </a:t>
            </a:r>
          </a:p>
        </p:txBody>
      </p:sp>
      <p:sp>
        <p:nvSpPr>
          <p:cNvPr id="11" name="Content Placeholder 10"/>
          <p:cNvSpPr>
            <a:spLocks noGrp="1"/>
          </p:cNvSpPr>
          <p:nvPr>
            <p:ph sz="quarter" idx="4"/>
          </p:nvPr>
        </p:nvSpPr>
        <p:spPr>
          <a:xfrm>
            <a:off x="4833823" y="1382746"/>
            <a:ext cx="3887391" cy="1885180"/>
          </a:xfrm>
        </p:spPr>
        <p:txBody>
          <a:bodyPr>
            <a:normAutofit/>
          </a:bodyPr>
          <a:lstStyle/>
          <a:p>
            <a:r>
              <a:rPr lang="en-US" sz="2400" dirty="0"/>
              <a:t>Essential Role of medical image visualization </a:t>
            </a:r>
          </a:p>
        </p:txBody>
      </p:sp>
      <p:pic>
        <p:nvPicPr>
          <p:cNvPr id="6" name="Content Placeholder 5"/>
          <p:cNvPicPr>
            <a:picLocks noGrp="1" noChangeAspect="1"/>
          </p:cNvPicPr>
          <p:nvPr>
            <p:ph idx="4294967295"/>
          </p:nvPr>
        </p:nvPicPr>
        <p:blipFill>
          <a:blip r:embed="rId3"/>
          <a:stretch>
            <a:fillRect/>
          </a:stretch>
        </p:blipFill>
        <p:spPr>
          <a:xfrm>
            <a:off x="4505326" y="3084513"/>
            <a:ext cx="4284714" cy="2797821"/>
          </a:xfrm>
          <a:prstGeom prst="rect">
            <a:avLst/>
          </a:prstGeom>
        </p:spPr>
      </p:pic>
    </p:spTree>
    <p:extLst>
      <p:ext uri="{BB962C8B-B14F-4D97-AF65-F5344CB8AC3E}">
        <p14:creationId xmlns:p14="http://schemas.microsoft.com/office/powerpoint/2010/main" val="351354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05" y="460791"/>
            <a:ext cx="7886700" cy="1325563"/>
          </a:xfrm>
        </p:spPr>
        <p:txBody>
          <a:bodyPr anchor="t">
            <a:normAutofit/>
          </a:bodyPr>
          <a:lstStyle/>
          <a:p>
            <a:r>
              <a:rPr lang="en-US" sz="3000" b="1" dirty="0">
                <a:latin typeface="Helvetica" charset="0"/>
                <a:ea typeface="Helvetica" charset="0"/>
                <a:cs typeface="Helvetica" charset="0"/>
              </a:rPr>
              <a:t>Contents</a:t>
            </a:r>
          </a:p>
        </p:txBody>
      </p:sp>
      <p:sp>
        <p:nvSpPr>
          <p:cNvPr id="3" name="Content Placeholder 2"/>
          <p:cNvSpPr>
            <a:spLocks noGrp="1"/>
          </p:cNvSpPr>
          <p:nvPr>
            <p:ph idx="1"/>
          </p:nvPr>
        </p:nvSpPr>
        <p:spPr>
          <a:xfrm>
            <a:off x="620193" y="906962"/>
            <a:ext cx="8523807" cy="5976816"/>
          </a:xfrm>
        </p:spPr>
        <p:txBody>
          <a:bodyPr>
            <a:normAutofit/>
          </a:bodyPr>
          <a:lstStyle/>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r>
              <a:rPr lang="en-US" sz="2400" dirty="0">
                <a:latin typeface="Helvetica" panose="020B0604020202020204" pitchFamily="34" charset="0"/>
                <a:cs typeface="Helvetica" panose="020B0604020202020204" pitchFamily="34" charset="0"/>
              </a:rPr>
              <a:t>Existing technologies for visualization of medical images</a:t>
            </a:r>
          </a:p>
          <a:p>
            <a:pPr>
              <a:lnSpc>
                <a:spcPct val="100000"/>
              </a:lnSpc>
            </a:pPr>
            <a:r>
              <a:rPr lang="en-US" sz="2400" dirty="0">
                <a:latin typeface="Helvetica" panose="020B0604020202020204" pitchFamily="34" charset="0"/>
                <a:cs typeface="Helvetica" panose="020B0604020202020204" pitchFamily="34" charset="0"/>
              </a:rPr>
              <a:t>Materials</a:t>
            </a:r>
          </a:p>
          <a:p>
            <a:pPr>
              <a:lnSpc>
                <a:spcPct val="100000"/>
              </a:lnSpc>
            </a:pPr>
            <a:r>
              <a:rPr lang="en-US" sz="2400" dirty="0">
                <a:latin typeface="Helvetica" panose="020B0604020202020204" pitchFamily="34" charset="0"/>
                <a:cs typeface="Helvetica" panose="020B0604020202020204" pitchFamily="34" charset="0"/>
              </a:rPr>
              <a:t>Methods </a:t>
            </a:r>
          </a:p>
          <a:p>
            <a:pPr>
              <a:lnSpc>
                <a:spcPct val="100000"/>
              </a:lnSpc>
            </a:pPr>
            <a:r>
              <a:rPr lang="en-US" sz="2400" dirty="0">
                <a:latin typeface="Helvetica" panose="020B0604020202020204" pitchFamily="34" charset="0"/>
                <a:cs typeface="Helvetica" panose="020B0604020202020204" pitchFamily="34" charset="0"/>
              </a:rPr>
              <a:t>Results</a:t>
            </a:r>
          </a:p>
          <a:p>
            <a:pPr>
              <a:lnSpc>
                <a:spcPct val="100000"/>
              </a:lnSpc>
            </a:pPr>
            <a:r>
              <a:rPr lang="en-US" sz="2400" dirty="0">
                <a:latin typeface="Helvetica" panose="020B0604020202020204" pitchFamily="34" charset="0"/>
                <a:cs typeface="Helvetica" panose="020B0604020202020204" pitchFamily="34" charset="0"/>
              </a:rPr>
              <a:t>Future Work</a:t>
            </a: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latin typeface="Helvetica" panose="020B0604020202020204" pitchFamily="34" charset="0"/>
              <a:cs typeface="Helvetica" panose="020B0604020202020204" pitchFamily="34" charset="0"/>
            </a:endParaRPr>
          </a:p>
          <a:p>
            <a:pPr>
              <a:lnSpc>
                <a:spcPct val="100000"/>
              </a:lnSpc>
            </a:pPr>
            <a:endParaRPr lang="en-US" sz="1800" dirty="0"/>
          </a:p>
        </p:txBody>
      </p:sp>
    </p:spTree>
    <p:extLst>
      <p:ext uri="{BB962C8B-B14F-4D97-AF65-F5344CB8AC3E}">
        <p14:creationId xmlns:p14="http://schemas.microsoft.com/office/powerpoint/2010/main" val="932899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310841" y="235420"/>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r>
              <a:rPr lang="en-US" sz="3000" b="1" dirty="0">
                <a:latin typeface="Helvetica" charset="0"/>
                <a:ea typeface="Helvetica" charset="0"/>
                <a:cs typeface="Helvetica" charset="0"/>
              </a:rPr>
              <a:t>Existing technology for visualization of medical images</a:t>
            </a:r>
          </a:p>
        </p:txBody>
      </p:sp>
      <p:sp>
        <p:nvSpPr>
          <p:cNvPr id="2" name="Content Placeholder 1"/>
          <p:cNvSpPr>
            <a:spLocks noGrp="1"/>
          </p:cNvSpPr>
          <p:nvPr>
            <p:ph sz="half" idx="1"/>
          </p:nvPr>
        </p:nvSpPr>
        <p:spPr>
          <a:xfrm>
            <a:off x="618373" y="1801926"/>
            <a:ext cx="3886200" cy="794745"/>
          </a:xfrm>
        </p:spPr>
        <p:txBody>
          <a:bodyPr/>
          <a:lstStyle/>
          <a:p>
            <a:r>
              <a:rPr lang="en-US" dirty="0"/>
              <a:t>Anatomage </a:t>
            </a:r>
          </a:p>
        </p:txBody>
      </p:sp>
      <p:pic>
        <p:nvPicPr>
          <p:cNvPr id="10" name="Content Placeholder 9"/>
          <p:cNvPicPr>
            <a:picLocks noGrp="1" noChangeAspect="1"/>
          </p:cNvPicPr>
          <p:nvPr>
            <p:ph sz="half" idx="1"/>
          </p:nvPr>
        </p:nvPicPr>
        <p:blipFill>
          <a:blip r:embed="rId3"/>
          <a:stretch>
            <a:fillRect/>
          </a:stretch>
        </p:blipFill>
        <p:spPr>
          <a:xfrm>
            <a:off x="310841" y="3370349"/>
            <a:ext cx="4103843" cy="2741207"/>
          </a:xfrm>
          <a:prstGeom prst="rect">
            <a:avLst/>
          </a:prstGeom>
        </p:spPr>
      </p:pic>
      <p:pic>
        <p:nvPicPr>
          <p:cNvPr id="14" name="Picture 13"/>
          <p:cNvPicPr>
            <a:picLocks noChangeAspect="1"/>
          </p:cNvPicPr>
          <p:nvPr/>
        </p:nvPicPr>
        <p:blipFill>
          <a:blip r:embed="rId4"/>
          <a:stretch>
            <a:fillRect/>
          </a:stretch>
        </p:blipFill>
        <p:spPr>
          <a:xfrm>
            <a:off x="4812105" y="1484672"/>
            <a:ext cx="3685425" cy="2735276"/>
          </a:xfrm>
          <a:prstGeom prst="rect">
            <a:avLst/>
          </a:prstGeom>
        </p:spPr>
      </p:pic>
    </p:spTree>
    <p:extLst>
      <p:ext uri="{BB962C8B-B14F-4D97-AF65-F5344CB8AC3E}">
        <p14:creationId xmlns:p14="http://schemas.microsoft.com/office/powerpoint/2010/main" val="2357572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87455" y="22725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r>
              <a:rPr lang="en-US" sz="3000" b="1" dirty="0">
                <a:latin typeface="Helvetica" charset="0"/>
                <a:ea typeface="Helvetica" charset="0"/>
                <a:cs typeface="Helvetica" charset="0"/>
              </a:rPr>
              <a:t>Existing technology for visualization of medical images</a:t>
            </a:r>
          </a:p>
        </p:txBody>
      </p:sp>
      <p:sp>
        <p:nvSpPr>
          <p:cNvPr id="2" name="Content Placeholder 1"/>
          <p:cNvSpPr>
            <a:spLocks noGrp="1"/>
          </p:cNvSpPr>
          <p:nvPr>
            <p:ph sz="half" idx="1"/>
          </p:nvPr>
        </p:nvSpPr>
        <p:spPr>
          <a:xfrm>
            <a:off x="628650" y="1825625"/>
            <a:ext cx="3886200" cy="794745"/>
          </a:xfrm>
        </p:spPr>
        <p:txBody>
          <a:bodyPr/>
          <a:lstStyle/>
          <a:p>
            <a:r>
              <a:rPr lang="en-US" dirty="0" err="1"/>
              <a:t>Echopixel</a:t>
            </a:r>
            <a:r>
              <a:rPr lang="en-US" dirty="0"/>
              <a:t>  </a:t>
            </a:r>
          </a:p>
        </p:txBody>
      </p:sp>
      <p:pic>
        <p:nvPicPr>
          <p:cNvPr id="4" name="Content Placeholder 3"/>
          <p:cNvPicPr>
            <a:picLocks noGrp="1" noChangeAspect="1"/>
          </p:cNvPicPr>
          <p:nvPr>
            <p:ph sz="half" idx="1"/>
          </p:nvPr>
        </p:nvPicPr>
        <p:blipFill>
          <a:blip r:embed="rId3"/>
          <a:stretch>
            <a:fillRect/>
          </a:stretch>
        </p:blipFill>
        <p:spPr>
          <a:xfrm>
            <a:off x="287455" y="3008672"/>
            <a:ext cx="4589729" cy="3057832"/>
          </a:xfrm>
          <a:prstGeom prst="rect">
            <a:avLst/>
          </a:prstGeom>
        </p:spPr>
      </p:pic>
      <p:pic>
        <p:nvPicPr>
          <p:cNvPr id="5" name="Picture 4"/>
          <p:cNvPicPr>
            <a:picLocks noChangeAspect="1"/>
          </p:cNvPicPr>
          <p:nvPr/>
        </p:nvPicPr>
        <p:blipFill rotWithShape="1">
          <a:blip r:embed="rId4"/>
          <a:srcRect r="34081" b="-1498"/>
          <a:stretch/>
        </p:blipFill>
        <p:spPr>
          <a:xfrm>
            <a:off x="5388541" y="1336021"/>
            <a:ext cx="3270783" cy="3201567"/>
          </a:xfrm>
          <a:prstGeom prst="rect">
            <a:avLst/>
          </a:prstGeom>
        </p:spPr>
      </p:pic>
    </p:spTree>
    <p:extLst>
      <p:ext uri="{BB962C8B-B14F-4D97-AF65-F5344CB8AC3E}">
        <p14:creationId xmlns:p14="http://schemas.microsoft.com/office/powerpoint/2010/main" val="2829383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75060" y="23103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Helvetica Neue Medium" charset="0"/>
                <a:ea typeface="Helvetica Neue Medium" charset="0"/>
                <a:cs typeface="Helvetica Neue Medium" charset="0"/>
              </a:defRPr>
            </a:lvl1pPr>
          </a:lstStyle>
          <a:p>
            <a:r>
              <a:rPr lang="en-US" sz="3000" b="1" dirty="0">
                <a:latin typeface="Helvetica" charset="0"/>
                <a:ea typeface="Helvetica" charset="0"/>
                <a:cs typeface="Helvetica" charset="0"/>
              </a:rPr>
              <a:t>Existing technology for visualization of medical images</a:t>
            </a:r>
          </a:p>
        </p:txBody>
      </p:sp>
      <p:sp>
        <p:nvSpPr>
          <p:cNvPr id="2" name="Content Placeholder 1"/>
          <p:cNvSpPr>
            <a:spLocks noGrp="1"/>
          </p:cNvSpPr>
          <p:nvPr>
            <p:ph sz="half" idx="1"/>
          </p:nvPr>
        </p:nvSpPr>
        <p:spPr>
          <a:xfrm>
            <a:off x="628650" y="1825625"/>
            <a:ext cx="3886200" cy="794745"/>
          </a:xfrm>
        </p:spPr>
        <p:txBody>
          <a:bodyPr/>
          <a:lstStyle/>
          <a:p>
            <a:r>
              <a:rPr lang="en-US" dirty="0" err="1"/>
              <a:t>VisibleBody</a:t>
            </a:r>
            <a:r>
              <a:rPr lang="en-US" dirty="0"/>
              <a:t>  </a:t>
            </a:r>
          </a:p>
        </p:txBody>
      </p:sp>
      <p:pic>
        <p:nvPicPr>
          <p:cNvPr id="7" name="Picture 6"/>
          <p:cNvPicPr>
            <a:picLocks noChangeAspect="1"/>
          </p:cNvPicPr>
          <p:nvPr/>
        </p:nvPicPr>
        <p:blipFill>
          <a:blip r:embed="rId3"/>
          <a:stretch>
            <a:fillRect/>
          </a:stretch>
        </p:blipFill>
        <p:spPr>
          <a:xfrm>
            <a:off x="4996758" y="1290566"/>
            <a:ext cx="3759090" cy="2819318"/>
          </a:xfrm>
          <a:prstGeom prst="rect">
            <a:avLst/>
          </a:prstGeom>
        </p:spPr>
      </p:pic>
      <p:pic>
        <p:nvPicPr>
          <p:cNvPr id="9" name="Picture 8">
            <a:extLst>
              <a:ext uri="{FF2B5EF4-FFF2-40B4-BE49-F238E27FC236}">
                <a16:creationId xmlns:a16="http://schemas.microsoft.com/office/drawing/2014/main" id="{2F051248-6205-0B4B-BBC8-CBE535544827}"/>
              </a:ext>
            </a:extLst>
          </p:cNvPr>
          <p:cNvPicPr>
            <a:picLocks noChangeAspect="1"/>
          </p:cNvPicPr>
          <p:nvPr/>
        </p:nvPicPr>
        <p:blipFill>
          <a:blip r:embed="rId4"/>
          <a:stretch>
            <a:fillRect/>
          </a:stretch>
        </p:blipFill>
        <p:spPr>
          <a:xfrm>
            <a:off x="137530" y="3355203"/>
            <a:ext cx="4996758" cy="2810325"/>
          </a:xfrm>
          <a:prstGeom prst="rect">
            <a:avLst/>
          </a:prstGeom>
        </p:spPr>
      </p:pic>
    </p:spTree>
    <p:extLst>
      <p:ext uri="{BB962C8B-B14F-4D97-AF65-F5344CB8AC3E}">
        <p14:creationId xmlns:p14="http://schemas.microsoft.com/office/powerpoint/2010/main" val="3489968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843" y="70157"/>
            <a:ext cx="7886700" cy="1325563"/>
          </a:xfrm>
        </p:spPr>
        <p:txBody>
          <a:bodyPr>
            <a:normAutofit/>
          </a:bodyPr>
          <a:lstStyle/>
          <a:p>
            <a:r>
              <a:rPr lang="en-US" sz="3000" b="1" dirty="0"/>
              <a:t>Design Goals</a:t>
            </a:r>
          </a:p>
        </p:txBody>
      </p:sp>
      <p:sp>
        <p:nvSpPr>
          <p:cNvPr id="3" name="Content Placeholder 2"/>
          <p:cNvSpPr>
            <a:spLocks noGrp="1"/>
          </p:cNvSpPr>
          <p:nvPr>
            <p:ph idx="1"/>
          </p:nvPr>
        </p:nvSpPr>
        <p:spPr>
          <a:xfrm>
            <a:off x="382843" y="1314348"/>
            <a:ext cx="7886700" cy="4351338"/>
          </a:xfrm>
        </p:spPr>
        <p:txBody>
          <a:bodyPr/>
          <a:lstStyle/>
          <a:p>
            <a:r>
              <a:rPr lang="en-US" dirty="0"/>
              <a:t>Virtual slicing of medical images with realistic spatial operation. </a:t>
            </a:r>
          </a:p>
          <a:p>
            <a:r>
              <a:rPr lang="en-US" dirty="0"/>
              <a:t>View an anatomical target from any angle.</a:t>
            </a:r>
          </a:p>
          <a:p>
            <a:r>
              <a:rPr lang="en-US" dirty="0"/>
              <a:t>Develop an easy-to-use device for 3D visualization of volumetric medical images.</a:t>
            </a:r>
          </a:p>
        </p:txBody>
      </p:sp>
    </p:spTree>
    <p:extLst>
      <p:ext uri="{BB962C8B-B14F-4D97-AF65-F5344CB8AC3E}">
        <p14:creationId xmlns:p14="http://schemas.microsoft.com/office/powerpoint/2010/main" val="1025079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99" y="415099"/>
            <a:ext cx="7886700" cy="1447303"/>
          </a:xfrm>
        </p:spPr>
        <p:txBody>
          <a:bodyPr>
            <a:normAutofit fontScale="90000"/>
          </a:bodyPr>
          <a:lstStyle/>
          <a:p>
            <a:r>
              <a:rPr lang="en-US" sz="4000" b="1" dirty="0"/>
              <a:t>Material</a:t>
            </a:r>
            <a:r>
              <a:rPr lang="en-US" dirty="0"/>
              <a:t> </a:t>
            </a:r>
            <a:br>
              <a:rPr lang="en-US" dirty="0"/>
            </a:br>
            <a:r>
              <a:rPr lang="en-US" sz="2700" dirty="0"/>
              <a:t>Working principle</a:t>
            </a:r>
            <a:br>
              <a:rPr lang="en-US" dirty="0"/>
            </a:br>
            <a:endParaRPr lang="en-US" dirty="0"/>
          </a:p>
        </p:txBody>
      </p:sp>
      <p:sp>
        <p:nvSpPr>
          <p:cNvPr id="3" name="Text Placeholder 2"/>
          <p:cNvSpPr>
            <a:spLocks noGrp="1"/>
          </p:cNvSpPr>
          <p:nvPr>
            <p:ph type="body" idx="1"/>
          </p:nvPr>
        </p:nvSpPr>
        <p:spPr>
          <a:xfrm>
            <a:off x="629841" y="1555395"/>
            <a:ext cx="3868340" cy="823912"/>
          </a:xfrm>
        </p:spPr>
        <p:txBody>
          <a:bodyPr/>
          <a:lstStyle/>
          <a:p>
            <a:r>
              <a:rPr lang="en-US" dirty="0"/>
              <a:t>Design requirement</a:t>
            </a:r>
          </a:p>
          <a:p>
            <a:endParaRPr lang="en-US" dirty="0"/>
          </a:p>
        </p:txBody>
      </p:sp>
      <p:sp>
        <p:nvSpPr>
          <p:cNvPr id="4" name="Content Placeholder 3"/>
          <p:cNvSpPr>
            <a:spLocks noGrp="1"/>
          </p:cNvSpPr>
          <p:nvPr>
            <p:ph sz="half" idx="2"/>
          </p:nvPr>
        </p:nvSpPr>
        <p:spPr>
          <a:xfrm>
            <a:off x="629840" y="2169409"/>
            <a:ext cx="4613491" cy="3684588"/>
          </a:xfrm>
        </p:spPr>
        <p:txBody>
          <a:bodyPr/>
          <a:lstStyle/>
          <a:p>
            <a:pPr marL="0" indent="0">
              <a:buNone/>
            </a:pPr>
            <a:r>
              <a:rPr lang="en-US" dirty="0"/>
              <a:t>1) Operational workspace</a:t>
            </a:r>
          </a:p>
          <a:p>
            <a:pPr marL="0" indent="0">
              <a:buNone/>
            </a:pPr>
            <a:r>
              <a:rPr lang="en-US" dirty="0"/>
              <a:t>2) Maneuverability</a:t>
            </a:r>
          </a:p>
          <a:p>
            <a:pPr marL="0" indent="0">
              <a:buNone/>
            </a:pPr>
            <a:r>
              <a:rPr lang="en-US" dirty="0"/>
              <a:t>3)  Localization </a:t>
            </a:r>
          </a:p>
          <a:p>
            <a:pPr marL="0" indent="0">
              <a:buNone/>
            </a:pPr>
            <a:endParaRPr lang="en-US" dirty="0"/>
          </a:p>
        </p:txBody>
      </p:sp>
      <p:pic>
        <p:nvPicPr>
          <p:cNvPr id="9" name="Picture 8">
            <a:extLst>
              <a:ext uri="{FF2B5EF4-FFF2-40B4-BE49-F238E27FC236}">
                <a16:creationId xmlns:a16="http://schemas.microsoft.com/office/drawing/2014/main" id="{4FC89286-CC22-454C-9B73-5BDC3119E54A}"/>
              </a:ext>
            </a:extLst>
          </p:cNvPr>
          <p:cNvPicPr>
            <a:picLocks noChangeAspect="1"/>
          </p:cNvPicPr>
          <p:nvPr/>
        </p:nvPicPr>
        <p:blipFill rotWithShape="1">
          <a:blip r:embed="rId3">
            <a:extLst>
              <a:ext uri="{28A0092B-C50C-407E-A947-70E740481C1C}">
                <a14:useLocalDpi xmlns:a14="http://schemas.microsoft.com/office/drawing/2010/main" val="0"/>
              </a:ext>
            </a:extLst>
          </a:blip>
          <a:srcRect t="5664" b="8399"/>
          <a:stretch/>
        </p:blipFill>
        <p:spPr bwMode="auto">
          <a:xfrm>
            <a:off x="3845815" y="3397079"/>
            <a:ext cx="4750337" cy="200083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1814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09" y="8356"/>
            <a:ext cx="7886700" cy="1325563"/>
          </a:xfrm>
        </p:spPr>
        <p:txBody>
          <a:bodyPr/>
          <a:lstStyle/>
          <a:p>
            <a:r>
              <a:rPr lang="en-US" sz="3600" b="1" dirty="0"/>
              <a:t>Material</a:t>
            </a:r>
            <a:r>
              <a:rPr lang="en-US" dirty="0"/>
              <a:t> </a:t>
            </a:r>
          </a:p>
        </p:txBody>
      </p:sp>
      <p:sp>
        <p:nvSpPr>
          <p:cNvPr id="3" name="Text Placeholder 2"/>
          <p:cNvSpPr>
            <a:spLocks noGrp="1"/>
          </p:cNvSpPr>
          <p:nvPr>
            <p:ph type="body" idx="1"/>
          </p:nvPr>
        </p:nvSpPr>
        <p:spPr>
          <a:xfrm>
            <a:off x="368709" y="699210"/>
            <a:ext cx="3868340" cy="634709"/>
          </a:xfrm>
        </p:spPr>
        <p:txBody>
          <a:bodyPr/>
          <a:lstStyle/>
          <a:p>
            <a:r>
              <a:rPr lang="en-US" b="0" dirty="0"/>
              <a:t>System components</a:t>
            </a:r>
          </a:p>
        </p:txBody>
      </p:sp>
      <p:sp>
        <p:nvSpPr>
          <p:cNvPr id="4" name="Content Placeholder 3"/>
          <p:cNvSpPr>
            <a:spLocks noGrp="1"/>
          </p:cNvSpPr>
          <p:nvPr>
            <p:ph sz="half" idx="2"/>
          </p:nvPr>
        </p:nvSpPr>
        <p:spPr>
          <a:xfrm>
            <a:off x="490946" y="1808929"/>
            <a:ext cx="6615910" cy="3782129"/>
          </a:xfrm>
        </p:spPr>
        <p:txBody>
          <a:bodyPr/>
          <a:lstStyle/>
          <a:p>
            <a:pPr marL="0" indent="0">
              <a:buNone/>
            </a:pPr>
            <a:r>
              <a:rPr lang="en-US" dirty="0"/>
              <a:t>1) A motion tracking system (Polaris)</a:t>
            </a:r>
          </a:p>
          <a:p>
            <a:pPr marL="0" indent="0">
              <a:buNone/>
            </a:pPr>
            <a:r>
              <a:rPr lang="en-US" dirty="0"/>
              <a:t>2) Tablet (iPad or Microsoft Surface)</a:t>
            </a:r>
          </a:p>
          <a:p>
            <a:pPr marL="0" indent="0">
              <a:buNone/>
            </a:pPr>
            <a:r>
              <a:rPr lang="en-US" dirty="0"/>
              <a:t>3) Graphical User Interface</a:t>
            </a:r>
          </a:p>
        </p:txBody>
      </p:sp>
      <p:pic>
        <p:nvPicPr>
          <p:cNvPr id="1026" name="Picture 2" descr="https://lh3.googleusercontent.com/xPOxuhaFnOFbSMaR1QpFnywMg2_YNpqeNeUsFEQYrZEez-J5c5AgwQDzHUicJLGEHv5urZQanm9h39wtlXvfr65ntpssXnqKXJtKXm7cvSuiJToX8W3qNN_-B5PdPxFEWVAPDdV3itrcuula0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901" y="3505029"/>
            <a:ext cx="4208859" cy="284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6549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404354-1C83-A941-BD6B-EFF3AA82C30D}" vid="{D9AEB95B-2F2D-6B4F-B5FB-49A25E0A32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UCF Brand-Standard Size Powerpoint</Template>
  <TotalTime>2374</TotalTime>
  <Words>463</Words>
  <Application>Microsoft Macintosh PowerPoint</Application>
  <PresentationFormat>On-screen Show (4:3)</PresentationFormat>
  <Paragraphs>72</Paragraphs>
  <Slides>14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Helvetica</vt:lpstr>
      <vt:lpstr>Helvetica Neue</vt:lpstr>
      <vt:lpstr>Helvetica Neue Medium</vt:lpstr>
      <vt:lpstr>Times New Roman</vt:lpstr>
      <vt:lpstr>Office Theme</vt:lpstr>
      <vt:lpstr>Design, Development, and Evaluation of a Novel Device for Visualization of Volumetric Medical Images  Paria Alipour1, Bryan Palogan2, Leslie Simms2, Sumit Laha3, Hossein Dehghani2, Ulas Bagci3 and Sang-Eun Song1  1 Department of Biology, University of Central Florida  2Department of Mechanical and Aerospace Engineering University of Central Florida, Orlando, FL, USA 3Department of computer engineering University of Central Florida      </vt:lpstr>
      <vt:lpstr>Introduction </vt:lpstr>
      <vt:lpstr>Contents</vt:lpstr>
      <vt:lpstr>PowerPoint Presentation</vt:lpstr>
      <vt:lpstr>PowerPoint Presentation</vt:lpstr>
      <vt:lpstr>PowerPoint Presentation</vt:lpstr>
      <vt:lpstr>Design Goals</vt:lpstr>
      <vt:lpstr>Material  Working principle </vt:lpstr>
      <vt:lpstr>Material </vt:lpstr>
      <vt:lpstr>Material </vt:lpstr>
      <vt:lpstr>PowerPoint Presentation</vt:lpstr>
      <vt:lpstr>PowerPoint Presentation</vt:lpstr>
      <vt:lpstr>Conclusion </vt:lpstr>
      <vt:lpstr>PowerPoint Presentation</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Title VERSION A</dc:title>
  <dc:creator>Microsoft Office User</dc:creator>
  <cp:lastModifiedBy>Hossein Dehghani Ashkezari</cp:lastModifiedBy>
  <cp:revision>438</cp:revision>
  <cp:lastPrinted>2016-08-29T20:41:10Z</cp:lastPrinted>
  <dcterms:created xsi:type="dcterms:W3CDTF">2016-09-13T13:48:41Z</dcterms:created>
  <dcterms:modified xsi:type="dcterms:W3CDTF">2018-05-10T15:38:43Z</dcterms:modified>
</cp:coreProperties>
</file>