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0"/>
  </p:notesMasterIdLst>
  <p:handoutMasterIdLst>
    <p:handoutMasterId r:id="rId41"/>
  </p:handoutMasterIdLst>
  <p:sldIdLst>
    <p:sldId id="296" r:id="rId2"/>
    <p:sldId id="303" r:id="rId3"/>
    <p:sldId id="304" r:id="rId4"/>
    <p:sldId id="305" r:id="rId5"/>
    <p:sldId id="307" r:id="rId6"/>
    <p:sldId id="308" r:id="rId7"/>
    <p:sldId id="309" r:id="rId8"/>
    <p:sldId id="310" r:id="rId9"/>
    <p:sldId id="311" r:id="rId10"/>
    <p:sldId id="345" r:id="rId11"/>
    <p:sldId id="313" r:id="rId12"/>
    <p:sldId id="317" r:id="rId13"/>
    <p:sldId id="340" r:id="rId14"/>
    <p:sldId id="350" r:id="rId15"/>
    <p:sldId id="351" r:id="rId16"/>
    <p:sldId id="338" r:id="rId17"/>
    <p:sldId id="341" r:id="rId18"/>
    <p:sldId id="316" r:id="rId19"/>
    <p:sldId id="348" r:id="rId20"/>
    <p:sldId id="319" r:id="rId21"/>
    <p:sldId id="346" r:id="rId22"/>
    <p:sldId id="320" r:id="rId23"/>
    <p:sldId id="352" r:id="rId24"/>
    <p:sldId id="331" r:id="rId25"/>
    <p:sldId id="353" r:id="rId26"/>
    <p:sldId id="354" r:id="rId27"/>
    <p:sldId id="355" r:id="rId28"/>
    <p:sldId id="357" r:id="rId29"/>
    <p:sldId id="356" r:id="rId30"/>
    <p:sldId id="358" r:id="rId31"/>
    <p:sldId id="359" r:id="rId32"/>
    <p:sldId id="360" r:id="rId33"/>
    <p:sldId id="361" r:id="rId34"/>
    <p:sldId id="362" r:id="rId35"/>
    <p:sldId id="363" r:id="rId36"/>
    <p:sldId id="258" r:id="rId37"/>
    <p:sldId id="315" r:id="rId38"/>
    <p:sldId id="306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94949"/>
    <a:srgbClr val="FFCA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06" autoAdjust="0"/>
    <p:restoredTop sz="94635"/>
  </p:normalViewPr>
  <p:slideViewPr>
    <p:cSldViewPr snapToGrid="0" snapToObjects="1">
      <p:cViewPr varScale="1">
        <p:scale>
          <a:sx n="68" d="100"/>
          <a:sy n="68" d="100"/>
        </p:scale>
        <p:origin x="48" y="4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02"/>
    </p:cViewPr>
  </p:sorterViewPr>
  <p:notesViewPr>
    <p:cSldViewPr snapToGrid="0" snapToObjects="1">
      <p:cViewPr varScale="1">
        <p:scale>
          <a:sx n="115" d="100"/>
          <a:sy n="115" d="100"/>
        </p:scale>
        <p:origin x="3280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yo664840\Documents\5-year%20reappointment\Graduate%20enrollment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Users\yo664840\Documents\5-year%20reappointment\Graduate%20enrollment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yo664840\Documents\5-year%20reappointment\PhD%20graduatio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C:\Users\yo664840\Documents\5-year%20reappointment\Research%20expendatures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msteiner\Desktop\CECS%20IDP%20Development\Funding\Funding%20Update%207_18_19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v>PhD enrollment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Sheet1!$I$2:$I$6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Sheet1!$J$2:$J$6</c:f>
              <c:numCache>
                <c:formatCode>General</c:formatCode>
                <c:ptCount val="5"/>
                <c:pt idx="0">
                  <c:v>80</c:v>
                </c:pt>
                <c:pt idx="1">
                  <c:v>109</c:v>
                </c:pt>
                <c:pt idx="2">
                  <c:v>131</c:v>
                </c:pt>
                <c:pt idx="3">
                  <c:v>133</c:v>
                </c:pt>
                <c:pt idx="4">
                  <c:v>145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AC-4379-B0AB-7AB892351170}"/>
            </c:ext>
          </c:extLst>
        </c:ser>
        <c:ser>
          <c:idx val="1"/>
          <c:order val="1"/>
          <c:tx>
            <c:v>MS enrollment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Sheet1!$I$2:$I$6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Sheet1!$K$2:$K$6</c:f>
              <c:numCache>
                <c:formatCode>General</c:formatCode>
                <c:ptCount val="5"/>
                <c:pt idx="0">
                  <c:v>108</c:v>
                </c:pt>
                <c:pt idx="1">
                  <c:v>131</c:v>
                </c:pt>
                <c:pt idx="2">
                  <c:v>155</c:v>
                </c:pt>
                <c:pt idx="3">
                  <c:v>189</c:v>
                </c:pt>
                <c:pt idx="4">
                  <c:v>238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CAC-4379-B0AB-7AB8923511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2596016"/>
        <c:axId val="112596576"/>
      </c:barChart>
      <c:catAx>
        <c:axId val="1125960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/>
                  <a:t>AY</a:t>
                </a:r>
              </a:p>
            </c:rich>
          </c:tx>
          <c:layout>
            <c:manualLayout>
              <c:xMode val="edge"/>
              <c:yMode val="edge"/>
              <c:x val="0.51079604809293078"/>
              <c:y val="0.8571202140588457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596576"/>
        <c:crosses val="autoZero"/>
        <c:auto val="1"/>
        <c:lblAlgn val="ctr"/>
        <c:lblOffset val="100"/>
        <c:noMultiLvlLbl val="0"/>
      </c:catAx>
      <c:valAx>
        <c:axId val="112596576"/>
        <c:scaling>
          <c:orientation val="minMax"/>
          <c:max val="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/>
                  <a:t>Enrollment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596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166138615413448"/>
          <c:y val="0.13910475198382308"/>
          <c:w val="0.27634541688593361"/>
          <c:h val="4.37746254480835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v>Applied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Sheet1!$N$2:$N$6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Sheet1!$O$2:$O$6</c:f>
              <c:numCache>
                <c:formatCode>General</c:formatCode>
                <c:ptCount val="5"/>
                <c:pt idx="0">
                  <c:v>76</c:v>
                </c:pt>
                <c:pt idx="1">
                  <c:v>88</c:v>
                </c:pt>
                <c:pt idx="2">
                  <c:v>164</c:v>
                </c:pt>
                <c:pt idx="3">
                  <c:v>150</c:v>
                </c:pt>
                <c:pt idx="4">
                  <c:v>247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F22-4F03-BE86-33616C92D193}"/>
            </c:ext>
          </c:extLst>
        </c:ser>
        <c:ser>
          <c:idx val="2"/>
          <c:order val="1"/>
          <c:tx>
            <c:v>Accepted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Sheet1!$N$2:$N$6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Sheet1!$P$2:$P$6</c:f>
              <c:numCache>
                <c:formatCode>General</c:formatCode>
                <c:ptCount val="5"/>
                <c:pt idx="0">
                  <c:v>54</c:v>
                </c:pt>
                <c:pt idx="1">
                  <c:v>71</c:v>
                </c:pt>
                <c:pt idx="2">
                  <c:v>75</c:v>
                </c:pt>
                <c:pt idx="3">
                  <c:v>54</c:v>
                </c:pt>
                <c:pt idx="4">
                  <c:v>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F22-4F03-BE86-33616C92D193}"/>
            </c:ext>
          </c:extLst>
        </c:ser>
        <c:ser>
          <c:idx val="3"/>
          <c:order val="2"/>
          <c:tx>
            <c:v>Enrolled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Sheet1!$N$2:$N$6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Sheet1!$Q$2:$Q$6</c:f>
              <c:numCache>
                <c:formatCode>General</c:formatCode>
                <c:ptCount val="5"/>
                <c:pt idx="0">
                  <c:v>19</c:v>
                </c:pt>
                <c:pt idx="1">
                  <c:v>26</c:v>
                </c:pt>
                <c:pt idx="2">
                  <c:v>48</c:v>
                </c:pt>
                <c:pt idx="3">
                  <c:v>40</c:v>
                </c:pt>
                <c:pt idx="4">
                  <c:v>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F22-4F03-BE86-33616C92D1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2599936"/>
        <c:axId val="112600496"/>
      </c:barChart>
      <c:catAx>
        <c:axId val="1125999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+mn-lt"/>
                    <a:ea typeface="+mn-ea"/>
                    <a:cs typeface="+mn-cs"/>
                  </a:rPr>
                  <a:t>AY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600496"/>
        <c:crosses val="autoZero"/>
        <c:auto val="1"/>
        <c:lblAlgn val="ctr"/>
        <c:lblOffset val="100"/>
        <c:noMultiLvlLbl val="0"/>
      </c:catAx>
      <c:valAx>
        <c:axId val="112600496"/>
        <c:scaling>
          <c:orientation val="minMax"/>
          <c:max val="2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i="0" u="none" strike="noStrike" kern="1200" baseline="0" dirty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+mn-lt"/>
                    <a:ea typeface="+mn-ea"/>
                    <a:cs typeface="+mn-cs"/>
                  </a:rPr>
                  <a:t>Headcount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599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200021872265964"/>
          <c:y val="7.4652230971128566E-2"/>
          <c:w val="0.32124777506259994"/>
          <c:h val="6.16442670693560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Sheet1!$A$1:$AH$1</c:f>
              <c:numCache>
                <c:formatCode>General</c:formatCode>
                <c:ptCount val="34"/>
                <c:pt idx="0">
                  <c:v>1986</c:v>
                </c:pt>
                <c:pt idx="1">
                  <c:v>1987</c:v>
                </c:pt>
                <c:pt idx="2">
                  <c:v>1988</c:v>
                </c:pt>
                <c:pt idx="3">
                  <c:v>1989</c:v>
                </c:pt>
                <c:pt idx="4">
                  <c:v>1990</c:v>
                </c:pt>
                <c:pt idx="5">
                  <c:v>1991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1997</c:v>
                </c:pt>
                <c:pt idx="12">
                  <c:v>1998</c:v>
                </c:pt>
                <c:pt idx="13">
                  <c:v>1999</c:v>
                </c:pt>
                <c:pt idx="14">
                  <c:v>2000</c:v>
                </c:pt>
                <c:pt idx="15">
                  <c:v>2001</c:v>
                </c:pt>
                <c:pt idx="16">
                  <c:v>2002</c:v>
                </c:pt>
                <c:pt idx="17">
                  <c:v>2003</c:v>
                </c:pt>
                <c:pt idx="18">
                  <c:v>2004</c:v>
                </c:pt>
                <c:pt idx="19">
                  <c:v>2005</c:v>
                </c:pt>
                <c:pt idx="20">
                  <c:v>2006</c:v>
                </c:pt>
                <c:pt idx="21">
                  <c:v>2007</c:v>
                </c:pt>
                <c:pt idx="22">
                  <c:v>2008</c:v>
                </c:pt>
                <c:pt idx="23">
                  <c:v>2009</c:v>
                </c:pt>
                <c:pt idx="24">
                  <c:v>2010</c:v>
                </c:pt>
                <c:pt idx="25">
                  <c:v>2011</c:v>
                </c:pt>
                <c:pt idx="26">
                  <c:v>2012</c:v>
                </c:pt>
                <c:pt idx="27">
                  <c:v>2013</c:v>
                </c:pt>
                <c:pt idx="28">
                  <c:v>2014</c:v>
                </c:pt>
                <c:pt idx="29">
                  <c:v>2015</c:v>
                </c:pt>
                <c:pt idx="30">
                  <c:v>2016</c:v>
                </c:pt>
                <c:pt idx="31">
                  <c:v>2017</c:v>
                </c:pt>
                <c:pt idx="32">
                  <c:v>2018</c:v>
                </c:pt>
                <c:pt idx="33">
                  <c:v>2019</c:v>
                </c:pt>
              </c:numCache>
            </c:numRef>
          </c:cat>
          <c:val>
            <c:numRef>
              <c:f>Sheet1!$A$2:$AH$2</c:f>
              <c:numCache>
                <c:formatCode>General</c:formatCode>
                <c:ptCount val="34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1</c:v>
                </c:pt>
                <c:pt idx="4">
                  <c:v>3</c:v>
                </c:pt>
                <c:pt idx="5">
                  <c:v>0</c:v>
                </c:pt>
                <c:pt idx="6">
                  <c:v>1</c:v>
                </c:pt>
                <c:pt idx="7">
                  <c:v>0</c:v>
                </c:pt>
                <c:pt idx="8">
                  <c:v>1</c:v>
                </c:pt>
                <c:pt idx="9">
                  <c:v>4</c:v>
                </c:pt>
                <c:pt idx="10">
                  <c:v>1</c:v>
                </c:pt>
                <c:pt idx="11">
                  <c:v>7</c:v>
                </c:pt>
                <c:pt idx="12">
                  <c:v>5</c:v>
                </c:pt>
                <c:pt idx="13">
                  <c:v>4</c:v>
                </c:pt>
                <c:pt idx="14">
                  <c:v>7</c:v>
                </c:pt>
                <c:pt idx="15">
                  <c:v>7</c:v>
                </c:pt>
                <c:pt idx="16">
                  <c:v>4</c:v>
                </c:pt>
                <c:pt idx="17">
                  <c:v>2</c:v>
                </c:pt>
                <c:pt idx="18">
                  <c:v>7</c:v>
                </c:pt>
                <c:pt idx="19">
                  <c:v>6</c:v>
                </c:pt>
                <c:pt idx="20">
                  <c:v>4</c:v>
                </c:pt>
                <c:pt idx="21">
                  <c:v>3</c:v>
                </c:pt>
                <c:pt idx="22">
                  <c:v>4</c:v>
                </c:pt>
                <c:pt idx="23">
                  <c:v>8</c:v>
                </c:pt>
                <c:pt idx="24">
                  <c:v>9</c:v>
                </c:pt>
                <c:pt idx="25">
                  <c:v>6</c:v>
                </c:pt>
                <c:pt idx="26">
                  <c:v>5</c:v>
                </c:pt>
                <c:pt idx="27">
                  <c:v>4</c:v>
                </c:pt>
                <c:pt idx="28">
                  <c:v>9</c:v>
                </c:pt>
                <c:pt idx="29">
                  <c:v>11</c:v>
                </c:pt>
                <c:pt idx="30">
                  <c:v>14</c:v>
                </c:pt>
                <c:pt idx="31">
                  <c:v>8</c:v>
                </c:pt>
                <c:pt idx="32">
                  <c:v>15</c:v>
                </c:pt>
                <c:pt idx="33">
                  <c:v>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2F-4601-9C48-75378DCF00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2602736"/>
        <c:axId val="112603296"/>
        <c:axId val="0"/>
      </c:bar3DChart>
      <c:catAx>
        <c:axId val="1126027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+mn-lt"/>
                    <a:ea typeface="+mn-ea"/>
                    <a:cs typeface="+mn-cs"/>
                  </a:rPr>
                  <a:t>AY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603296"/>
        <c:crosses val="autoZero"/>
        <c:auto val="1"/>
        <c:lblAlgn val="ctr"/>
        <c:lblOffset val="100"/>
        <c:noMultiLvlLbl val="0"/>
      </c:catAx>
      <c:valAx>
        <c:axId val="112603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/>
                  <a:t>PhD degrees  awarded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602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1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3189598.5230999999</c:v>
                </c:pt>
                <c:pt idx="1">
                  <c:v>3815393.2800000012</c:v>
                </c:pt>
                <c:pt idx="2">
                  <c:v>3921445.3</c:v>
                </c:pt>
                <c:pt idx="3">
                  <c:v>4866455</c:v>
                </c:pt>
                <c:pt idx="4">
                  <c:v>6503232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590-49AD-8C01-2ED30DDA6C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6553488"/>
        <c:axId val="166554048"/>
      </c:barChart>
      <c:catAx>
        <c:axId val="1665534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/>
                  <a:t>AY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554048"/>
        <c:crosses val="autoZero"/>
        <c:auto val="1"/>
        <c:lblAlgn val="ctr"/>
        <c:lblOffset val="100"/>
        <c:noMultiLvlLbl val="0"/>
      </c:catAx>
      <c:valAx>
        <c:axId val="166554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/>
                  <a:t>Expenditures</a:t>
                </a:r>
                <a:r>
                  <a:rPr lang="en-US" sz="1800" b="1" baseline="0" dirty="0"/>
                  <a:t> in Million [$]</a:t>
                </a:r>
                <a:endParaRPr lang="en-US" sz="1800" b="1" dirty="0"/>
              </a:p>
            </c:rich>
          </c:tx>
          <c:layout>
            <c:manualLayout>
              <c:xMode val="edge"/>
              <c:yMode val="edge"/>
              <c:x val="1.1994899785254117E-2"/>
              <c:y val="0.1393054912253615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553488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987910602083801"/>
          <c:y val="0.141084824624195"/>
          <c:w val="0.85359696841173505"/>
          <c:h val="0.7726727448542619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'Program Funding'!$I$16:$I$19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'Program Funding'!$J$16:$J$19</c:f>
              <c:numCache>
                <c:formatCode>_-"$"* #,##0_-;\-"$"* #,##0_-;_-"$"* "-"??_-;_-@_-</c:formatCode>
                <c:ptCount val="4"/>
                <c:pt idx="0">
                  <c:v>104500</c:v>
                </c:pt>
                <c:pt idx="1">
                  <c:v>190000</c:v>
                </c:pt>
                <c:pt idx="2">
                  <c:v>292500</c:v>
                </c:pt>
                <c:pt idx="3">
                  <c:v>302500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9AB-454D-AD82-8F4DE144BF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6556288"/>
        <c:axId val="166556848"/>
      </c:barChart>
      <c:catAx>
        <c:axId val="166556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556848"/>
        <c:crosses val="autoZero"/>
        <c:auto val="1"/>
        <c:lblAlgn val="ctr"/>
        <c:lblOffset val="100"/>
        <c:noMultiLvlLbl val="0"/>
      </c:catAx>
      <c:valAx>
        <c:axId val="166556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556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2B353B-17DE-F24E-9686-9B8AC9ABF674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3FAFBE-6A90-E941-9DCD-9279D83C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855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5E00F6-FCEB-3240-BF91-2FE8D291BB05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1AEB7-DF1E-074E-AD3C-BD912806E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381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49" y="6513922"/>
            <a:ext cx="4909025" cy="20755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2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49" y="6513922"/>
            <a:ext cx="4909025" cy="20755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9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49" y="6513922"/>
            <a:ext cx="4909025" cy="20755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92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2118A-8027-4449-8752-818950B49AAE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019B-E0B2-423A-91C2-51F21550F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766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49" y="6513922"/>
            <a:ext cx="4909025" cy="20755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912" y="6567986"/>
            <a:ext cx="551738" cy="281208"/>
          </a:xfrm>
        </p:spPr>
        <p:txBody>
          <a:bodyPr/>
          <a:lstStyle>
            <a:lvl1pPr algn="l">
              <a:defRPr/>
            </a:lvl1pPr>
          </a:lstStyle>
          <a:p>
            <a:fld id="{D0B5CDF8-54D5-6043-A52E-76818AC5EA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492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49" y="6513922"/>
            <a:ext cx="4909025" cy="20755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3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28649" y="6513922"/>
            <a:ext cx="4909025" cy="20755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73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28649" y="6513922"/>
            <a:ext cx="4909025" cy="20755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13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406581" y="365126"/>
            <a:ext cx="7096625" cy="14294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</a:lstStyle>
          <a:p>
            <a:endParaRPr lang="en-US" dirty="0"/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3"/>
          </p:nvPr>
        </p:nvSpPr>
        <p:spPr>
          <a:xfrm>
            <a:off x="406581" y="1939895"/>
            <a:ext cx="8472500" cy="4050707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011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28649" y="6513922"/>
            <a:ext cx="4909025" cy="20755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226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28649" y="6513922"/>
            <a:ext cx="4909025" cy="20755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36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182-A738-D344-AD4C-0014E2FCF0E4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28649" y="6513922"/>
            <a:ext cx="4909025" cy="20755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041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567986"/>
            <a:ext cx="9144000" cy="290014"/>
          </a:xfrm>
          <a:prstGeom prst="rect">
            <a:avLst/>
          </a:prstGeom>
          <a:solidFill>
            <a:srgbClr val="FFC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567986"/>
            <a:ext cx="1914368" cy="2729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05F0F182-A738-D344-AD4C-0014E2FCF0E4}" type="datetimeFigureOut">
              <a:rPr lang="en-US" smtClean="0"/>
              <a:pPr/>
              <a:t>11/12/2019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567986"/>
            <a:ext cx="628650" cy="2812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D0B5CDF8-54D5-6043-A52E-76818AC5EA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054" y="6087031"/>
            <a:ext cx="571343" cy="77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08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Medium" charset="0"/>
          <a:ea typeface="Helvetica Neue Medium" charset="0"/>
          <a:cs typeface="Helvetica Neue Medium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er.vimeo.com/video/348468074?app_id=122963" TargetMode="External"/><Relationship Id="rId2" Type="http://schemas.openxmlformats.org/officeDocument/2006/relationships/hyperlink" Target="https://vimeo.com/cdlvideo/review/348869594/47c7a4f9e1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hyperlink" Target="https://vimeo.com/cdlvideo/review/348257273/fa519a7ae1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ckersonlab.com/press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754"/>
            <a:ext cx="914129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3430" y="4829907"/>
            <a:ext cx="9138139" cy="653385"/>
          </a:xfrm>
        </p:spPr>
        <p:txBody>
          <a:bodyPr>
            <a:noAutofit/>
          </a:bodyPr>
          <a:lstStyle/>
          <a:p>
            <a:pPr>
              <a:lnSpc>
                <a:spcPts val="3600"/>
              </a:lnSpc>
            </a:pPr>
            <a:r>
              <a:rPr lang="en-US" sz="24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Yoav Peles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054" y="6087031"/>
            <a:ext cx="571343" cy="77096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8291" y="2273803"/>
            <a:ext cx="9138139" cy="12079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</a:lstStyle>
          <a:p>
            <a:pPr>
              <a:lnSpc>
                <a:spcPts val="3600"/>
              </a:lnSpc>
            </a:pPr>
            <a:r>
              <a:rPr lang="en-US" sz="2400" b="1" dirty="0">
                <a:solidFill>
                  <a:prstClr val="white"/>
                </a:solidFill>
                <a:latin typeface="Helvetica" charset="0"/>
                <a:ea typeface="Helvetica" charset="0"/>
                <a:cs typeface="Helvetica" charset="0"/>
              </a:rPr>
              <a:t>Chair Re-Appointment,</a:t>
            </a:r>
            <a:br>
              <a:rPr lang="en-US" sz="2400" b="1" dirty="0">
                <a:solidFill>
                  <a:prstClr val="white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sz="2400" b="1" dirty="0">
                <a:solidFill>
                  <a:prstClr val="white"/>
                </a:solidFill>
                <a:latin typeface="Helvetica" charset="0"/>
                <a:ea typeface="Helvetica" charset="0"/>
                <a:cs typeface="Helvetica" charset="0"/>
              </a:rPr>
              <a:t>Mechanical and Aerospace Engineering (MAE),</a:t>
            </a:r>
            <a:br>
              <a:rPr lang="en-US" sz="2400" b="1" dirty="0">
                <a:solidFill>
                  <a:prstClr val="white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sz="2400" b="1" dirty="0">
                <a:solidFill>
                  <a:prstClr val="white"/>
                </a:solidFill>
                <a:latin typeface="Helvetica" charset="0"/>
                <a:ea typeface="Helvetica" charset="0"/>
                <a:cs typeface="Helvetica" charset="0"/>
              </a:rPr>
              <a:t>College of Engineering and Computer Science (CECS),</a:t>
            </a:r>
            <a:br>
              <a:rPr lang="en-US" sz="2400" b="1" dirty="0">
                <a:solidFill>
                  <a:prstClr val="white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sz="2400" b="1" dirty="0">
                <a:solidFill>
                  <a:prstClr val="white"/>
                </a:solidFill>
                <a:latin typeface="Helvetica" charset="0"/>
                <a:ea typeface="Helvetica" charset="0"/>
                <a:cs typeface="Helvetica" charset="0"/>
              </a:rPr>
              <a:t>University of Central Florida (UCF)</a:t>
            </a:r>
            <a:endParaRPr lang="en-US" sz="24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20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Major </a:t>
            </a:r>
            <a:r>
              <a:rPr lang="en-US" dirty="0" smtClean="0"/>
              <a:t>contracts and grants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2696218" cy="823912"/>
          </a:xfrm>
        </p:spPr>
        <p:txBody>
          <a:bodyPr/>
          <a:lstStyle/>
          <a:p>
            <a:r>
              <a:rPr lang="en-US" dirty="0"/>
              <a:t>Million</a:t>
            </a:r>
            <a:r>
              <a:rPr lang="en-US" baseline="30000" dirty="0"/>
              <a:t>+</a:t>
            </a:r>
            <a:r>
              <a:rPr lang="en-US" dirty="0"/>
              <a:t> dollar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2696218" cy="3684588"/>
          </a:xfrm>
        </p:spPr>
        <p:txBody>
          <a:bodyPr/>
          <a:lstStyle/>
          <a:p>
            <a:r>
              <a:rPr lang="en-US" dirty="0"/>
              <a:t>Helen Huang</a:t>
            </a:r>
          </a:p>
          <a:p>
            <a:r>
              <a:rPr lang="en-US" dirty="0"/>
              <a:t>Subith Vasu</a:t>
            </a:r>
          </a:p>
          <a:p>
            <a:r>
              <a:rPr lang="en-US" dirty="0"/>
              <a:t>Kareem Ahmed</a:t>
            </a:r>
          </a:p>
          <a:p>
            <a:r>
              <a:rPr lang="en-US" dirty="0"/>
              <a:t>Jay </a:t>
            </a:r>
            <a:r>
              <a:rPr lang="en-US" dirty="0" err="1"/>
              <a:t>Kapat</a:t>
            </a:r>
            <a:endParaRPr lang="en-US" dirty="0"/>
          </a:p>
          <a:p>
            <a:r>
              <a:rPr lang="en-US" dirty="0" err="1"/>
              <a:t>Quanfang</a:t>
            </a:r>
            <a:r>
              <a:rPr lang="en-US" dirty="0"/>
              <a:t> Chen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03028" y="1681163"/>
            <a:ext cx="2709496" cy="823912"/>
          </a:xfrm>
        </p:spPr>
        <p:txBody>
          <a:bodyPr/>
          <a:lstStyle/>
          <a:p>
            <a:r>
              <a:rPr lang="en-US" dirty="0"/>
              <a:t>Young investigator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03028" y="2505075"/>
            <a:ext cx="2709496" cy="3684588"/>
          </a:xfrm>
        </p:spPr>
        <p:txBody>
          <a:bodyPr/>
          <a:lstStyle/>
          <a:p>
            <a:r>
              <a:rPr lang="en-US" dirty="0"/>
              <a:t>Shawn Putnam</a:t>
            </a:r>
          </a:p>
          <a:p>
            <a:r>
              <a:rPr lang="en-US" dirty="0"/>
              <a:t>Subith Vasu</a:t>
            </a:r>
          </a:p>
          <a:p>
            <a:r>
              <a:rPr lang="en-US" dirty="0"/>
              <a:t>Kareem Ahmed</a:t>
            </a:r>
          </a:p>
          <a:p>
            <a:r>
              <a:rPr lang="en-US" dirty="0"/>
              <a:t>Robert Steward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6293830" y="1681163"/>
            <a:ext cx="2709496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Agencies</a:t>
            </a: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6293830" y="2505075"/>
            <a:ext cx="2709496" cy="368458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DoD</a:t>
            </a:r>
          </a:p>
          <a:p>
            <a:r>
              <a:rPr lang="en-US" dirty="0"/>
              <a:t>DoE</a:t>
            </a:r>
          </a:p>
          <a:p>
            <a:r>
              <a:rPr lang="en-US" dirty="0"/>
              <a:t>NIH</a:t>
            </a:r>
          </a:p>
          <a:p>
            <a:r>
              <a:rPr lang="en-US" dirty="0"/>
              <a:t>DARPA</a:t>
            </a:r>
          </a:p>
          <a:p>
            <a:r>
              <a:rPr lang="en-US" dirty="0"/>
              <a:t>DTRA</a:t>
            </a:r>
          </a:p>
          <a:p>
            <a:r>
              <a:rPr lang="en-US" dirty="0"/>
              <a:t>ONR</a:t>
            </a:r>
          </a:p>
          <a:p>
            <a:r>
              <a:rPr lang="en-US" dirty="0"/>
              <a:t>ARPA-e</a:t>
            </a:r>
          </a:p>
          <a:p>
            <a:r>
              <a:rPr lang="en-US" dirty="0"/>
              <a:t>NASA</a:t>
            </a:r>
          </a:p>
          <a:p>
            <a:r>
              <a:rPr lang="en-US" dirty="0"/>
              <a:t>NSF</a:t>
            </a:r>
          </a:p>
          <a:p>
            <a:r>
              <a:rPr lang="en-US" dirty="0"/>
              <a:t>Industry</a:t>
            </a:r>
          </a:p>
        </p:txBody>
      </p:sp>
    </p:spTree>
    <p:extLst>
      <p:ext uri="{BB962C8B-B14F-4D97-AF65-F5344CB8AC3E}">
        <p14:creationId xmlns:p14="http://schemas.microsoft.com/office/powerpoint/2010/main" val="390665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692" y="0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Undergraduate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505" y="1325563"/>
            <a:ext cx="7886700" cy="486230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Streamlined </a:t>
            </a:r>
            <a:r>
              <a:rPr lang="en-US" dirty="0"/>
              <a:t>courses</a:t>
            </a:r>
          </a:p>
          <a:p>
            <a:pPr lvl="1"/>
            <a:r>
              <a:rPr lang="en-US" dirty="0"/>
              <a:t>Consolidated sections</a:t>
            </a:r>
          </a:p>
          <a:p>
            <a:pPr lvl="1"/>
            <a:r>
              <a:rPr lang="en-US" dirty="0"/>
              <a:t>Eliminated service courses</a:t>
            </a:r>
          </a:p>
          <a:p>
            <a:r>
              <a:rPr lang="en-US" dirty="0"/>
              <a:t>Leveraged technology</a:t>
            </a:r>
          </a:p>
          <a:p>
            <a:r>
              <a:rPr lang="en-US" dirty="0" err="1" smtClean="0"/>
              <a:t>SoTL</a:t>
            </a:r>
            <a:endParaRPr lang="en-US" dirty="0"/>
          </a:p>
          <a:p>
            <a:pPr lvl="1"/>
            <a:r>
              <a:rPr lang="en-US" dirty="0"/>
              <a:t>Nader (Course redesign initiatives, educational proposals)</a:t>
            </a:r>
          </a:p>
          <a:p>
            <a:pPr lvl="1"/>
            <a:r>
              <a:rPr lang="en-US" dirty="0"/>
              <a:t>Tian (Engineering education papers)</a:t>
            </a:r>
          </a:p>
          <a:p>
            <a:pPr lvl="1"/>
            <a:r>
              <a:rPr lang="en-US" dirty="0"/>
              <a:t>Pal (NIH educational grant)</a:t>
            </a:r>
          </a:p>
          <a:p>
            <a:pPr lvl="1"/>
            <a:r>
              <a:rPr lang="en-US" dirty="0"/>
              <a:t>Steiner (Engineering education papers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— capstone design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Stresau (Engineering education papers — capstone design)</a:t>
            </a:r>
          </a:p>
          <a:p>
            <a:r>
              <a:rPr lang="en-US" dirty="0"/>
              <a:t>Active learning workshop</a:t>
            </a:r>
          </a:p>
          <a:p>
            <a:r>
              <a:rPr lang="en-US" dirty="0" smtClean="0"/>
              <a:t>Machine </a:t>
            </a:r>
            <a:r>
              <a:rPr lang="en-US" dirty="0"/>
              <a:t>shop</a:t>
            </a:r>
          </a:p>
          <a:p>
            <a:r>
              <a:rPr lang="en-US" dirty="0" smtClean="0"/>
              <a:t>Project </a:t>
            </a:r>
            <a:r>
              <a:rPr lang="en-US" dirty="0"/>
              <a:t>based learning</a:t>
            </a:r>
          </a:p>
          <a:p>
            <a:r>
              <a:rPr lang="en-US" dirty="0"/>
              <a:t>Programing</a:t>
            </a:r>
          </a:p>
        </p:txBody>
      </p:sp>
      <p:pic>
        <p:nvPicPr>
          <p:cNvPr id="1026" name="Picture 2" descr="b3b0b993-0b46-4d77-b34a-8c961877a881@namprd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1" r="50123"/>
          <a:stretch/>
        </p:blipFill>
        <p:spPr bwMode="auto">
          <a:xfrm rot="5400000">
            <a:off x="5367892" y="3817133"/>
            <a:ext cx="1687327" cy="3339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630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69" y="79772"/>
            <a:ext cx="8565134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Capstone (I-Design) design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619" y="1350839"/>
            <a:ext cx="7886700" cy="501730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Personnel:</a:t>
            </a:r>
          </a:p>
          <a:p>
            <a:pPr lvl="1"/>
            <a:r>
              <a:rPr lang="en-US" dirty="0"/>
              <a:t>Director: Mark Steiner</a:t>
            </a:r>
          </a:p>
          <a:p>
            <a:pPr lvl="1"/>
            <a:r>
              <a:rPr lang="en-US" dirty="0"/>
              <a:t>Coordinator: Kurt Stresau</a:t>
            </a:r>
          </a:p>
          <a:p>
            <a:pPr lvl="1"/>
            <a:r>
              <a:rPr lang="en-US" dirty="0"/>
              <a:t>Support staff: Ms. Paula Miller</a:t>
            </a:r>
          </a:p>
          <a:p>
            <a:r>
              <a:rPr lang="en-US" dirty="0"/>
              <a:t>Establishment of a new capstone paradigm in the </a:t>
            </a:r>
            <a:r>
              <a:rPr lang="en-US" dirty="0" smtClean="0"/>
              <a:t>department </a:t>
            </a:r>
            <a:r>
              <a:rPr lang="en-US" dirty="0"/>
              <a:t>and </a:t>
            </a:r>
            <a:r>
              <a:rPr lang="en-US" dirty="0" smtClean="0"/>
              <a:t>college</a:t>
            </a:r>
            <a:endParaRPr lang="en-US" dirty="0"/>
          </a:p>
          <a:p>
            <a:pPr lvl="1"/>
            <a:r>
              <a:rPr lang="en-US" dirty="0"/>
              <a:t>Sponsored based projects</a:t>
            </a:r>
          </a:p>
          <a:p>
            <a:pPr lvl="1"/>
            <a:r>
              <a:rPr lang="en-US" dirty="0"/>
              <a:t>Mainly mentored by experienced engineers from industry</a:t>
            </a:r>
          </a:p>
          <a:p>
            <a:pPr lvl="1"/>
            <a:r>
              <a:rPr lang="en-US" dirty="0"/>
              <a:t>Multidisciplinary design teams</a:t>
            </a:r>
          </a:p>
          <a:p>
            <a:pPr lvl="1"/>
            <a:r>
              <a:rPr lang="en-US" dirty="0"/>
              <a:t>Onboarding other department into the program </a:t>
            </a:r>
          </a:p>
          <a:p>
            <a:r>
              <a:rPr lang="en-US" dirty="0"/>
              <a:t>Redesign of the course</a:t>
            </a:r>
          </a:p>
          <a:p>
            <a:pPr lvl="1"/>
            <a:r>
              <a:rPr lang="en-US" dirty="0"/>
              <a:t>Six design milestones</a:t>
            </a:r>
          </a:p>
          <a:p>
            <a:pPr lvl="1"/>
            <a:r>
              <a:rPr lang="en-US" dirty="0"/>
              <a:t>Streamline expectations</a:t>
            </a:r>
          </a:p>
          <a:p>
            <a:pPr lvl="1"/>
            <a:r>
              <a:rPr lang="en-US" dirty="0"/>
              <a:t>Better mentorship of faculty and adjuncts</a:t>
            </a:r>
          </a:p>
          <a:p>
            <a:pPr lvl="1"/>
            <a:r>
              <a:rPr lang="en-US" dirty="0"/>
              <a:t>Consistency </a:t>
            </a:r>
          </a:p>
          <a:p>
            <a:pPr lvl="1"/>
            <a:r>
              <a:rPr lang="en-US" dirty="0"/>
              <a:t>Better alignment with ABET requirements</a:t>
            </a:r>
          </a:p>
          <a:p>
            <a:r>
              <a:rPr lang="en-US" dirty="0"/>
              <a:t>Transition to interdisciplinary teams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613" r="24729"/>
          <a:stretch/>
        </p:blipFill>
        <p:spPr>
          <a:xfrm>
            <a:off x="7652562" y="4406748"/>
            <a:ext cx="1184030" cy="1524000"/>
          </a:xfrm>
          <a:prstGeom prst="rect">
            <a:avLst/>
          </a:prstGeom>
        </p:spPr>
      </p:pic>
      <p:pic>
        <p:nvPicPr>
          <p:cNvPr id="1026" name="Picture 2" descr="http://mae.ucf.edu/wp-content/uploads/2019/09/ms-1024x102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4" r="12378"/>
          <a:stretch/>
        </p:blipFill>
        <p:spPr bwMode="auto">
          <a:xfrm>
            <a:off x="7652562" y="982097"/>
            <a:ext cx="1163206" cy="145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ae.ucf.edu/wp-content/uploads/2019/03/Kurt-1024x1024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9" r="15000"/>
          <a:stretch/>
        </p:blipFill>
        <p:spPr bwMode="auto">
          <a:xfrm>
            <a:off x="7652562" y="2662710"/>
            <a:ext cx="1143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ucf senior design course imag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93227" y="5271284"/>
            <a:ext cx="1523535" cy="101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ucf senior design course image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83"/>
          <a:stretch/>
        </p:blipFill>
        <p:spPr bwMode="auto">
          <a:xfrm>
            <a:off x="5533686" y="4126874"/>
            <a:ext cx="1811215" cy="99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9969" y="1222772"/>
            <a:ext cx="3397543" cy="85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24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602" y="325552"/>
            <a:ext cx="7886700" cy="704430"/>
          </a:xfrm>
        </p:spPr>
        <p:txBody>
          <a:bodyPr/>
          <a:lstStyle/>
          <a:p>
            <a:pPr algn="ctr"/>
            <a:r>
              <a:rPr lang="en-US" dirty="0"/>
              <a:t>I-Design Program Funding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9111649"/>
              </p:ext>
            </p:extLst>
          </p:nvPr>
        </p:nvGraphicFramePr>
        <p:xfrm>
          <a:off x="0" y="1338944"/>
          <a:ext cx="8242160" cy="3490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21224" y="5174191"/>
            <a:ext cx="570155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On average ~150 students per semester </a:t>
            </a:r>
            <a:r>
              <a:rPr lang="en-US" dirty="0" smtClean="0"/>
              <a:t>(~300 </a:t>
            </a:r>
            <a:r>
              <a:rPr lang="en-US" dirty="0"/>
              <a:t>annually) participated on I-Design Program sponsored projects</a:t>
            </a:r>
          </a:p>
        </p:txBody>
      </p:sp>
    </p:spTree>
    <p:extLst>
      <p:ext uri="{BB962C8B-B14F-4D97-AF65-F5344CB8AC3E}">
        <p14:creationId xmlns:p14="http://schemas.microsoft.com/office/powerpoint/2010/main" val="25738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832" y="321659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IDL 6543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908933"/>
            <a:ext cx="4235235" cy="823912"/>
          </a:xfrm>
        </p:spPr>
        <p:txBody>
          <a:bodyPr/>
          <a:lstStyle/>
          <a:p>
            <a:r>
              <a:rPr lang="en-US" dirty="0"/>
              <a:t>Completed/currently taking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732845"/>
            <a:ext cx="3868340" cy="4059848"/>
          </a:xfrm>
        </p:spPr>
        <p:txBody>
          <a:bodyPr>
            <a:normAutofit/>
          </a:bodyPr>
          <a:lstStyle/>
          <a:p>
            <a:r>
              <a:rPr lang="en-US" sz="1600" dirty="0">
                <a:hlinkClick r:id="rId2"/>
              </a:rPr>
              <a:t>Tuhin Das</a:t>
            </a:r>
            <a:endParaRPr lang="en-US" sz="1600" dirty="0"/>
          </a:p>
          <a:p>
            <a:r>
              <a:rPr lang="en-US" sz="1600" dirty="0">
                <a:hlinkClick r:id="rId3"/>
              </a:rPr>
              <a:t>Yunjun Xu</a:t>
            </a:r>
            <a:endParaRPr lang="en-US" sz="1600" dirty="0"/>
          </a:p>
          <a:p>
            <a:r>
              <a:rPr lang="en-US" sz="1600" dirty="0"/>
              <a:t>Olusegun </a:t>
            </a:r>
            <a:r>
              <a:rPr lang="en-US" sz="1600" dirty="0" err="1"/>
              <a:t>Ilegbusi</a:t>
            </a:r>
            <a:r>
              <a:rPr lang="en-US" sz="1600" dirty="0"/>
              <a:t> </a:t>
            </a:r>
          </a:p>
          <a:p>
            <a:r>
              <a:rPr lang="en-US" sz="1600" dirty="0">
                <a:hlinkClick r:id="rId4"/>
              </a:rPr>
              <a:t>Yoav Peles</a:t>
            </a:r>
            <a:endParaRPr lang="en-US" sz="1600" dirty="0"/>
          </a:p>
          <a:p>
            <a:r>
              <a:rPr lang="en-US" sz="1600" dirty="0"/>
              <a:t>Helen Huang</a:t>
            </a:r>
          </a:p>
          <a:p>
            <a:r>
              <a:rPr lang="en-US" sz="1600" dirty="0" err="1"/>
              <a:t>Yuanli</a:t>
            </a:r>
            <a:r>
              <a:rPr lang="en-US" sz="1600" dirty="0"/>
              <a:t> Bai</a:t>
            </a:r>
          </a:p>
          <a:p>
            <a:r>
              <a:rPr lang="en-US" sz="1600" dirty="0"/>
              <a:t>Tian </a:t>
            </a:r>
            <a:r>
              <a:rPr lang="en-US" sz="1600" dirty="0" err="1"/>
              <a:t>Tian</a:t>
            </a:r>
            <a:endParaRPr lang="en-US" sz="1600" dirty="0"/>
          </a:p>
          <a:p>
            <a:r>
              <a:rPr lang="en-US" sz="1600" dirty="0"/>
              <a:t>Marino Nader</a:t>
            </a:r>
          </a:p>
          <a:p>
            <a:endParaRPr lang="en-US" sz="1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37341" y="1904170"/>
            <a:ext cx="3887391" cy="823912"/>
          </a:xfrm>
        </p:spPr>
        <p:txBody>
          <a:bodyPr/>
          <a:lstStyle/>
          <a:p>
            <a:r>
              <a:rPr lang="en-US" dirty="0"/>
              <a:t>Scheduled to take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41787" y="2732845"/>
            <a:ext cx="2428142" cy="4059848"/>
          </a:xfrm>
        </p:spPr>
        <p:txBody>
          <a:bodyPr>
            <a:normAutofit/>
          </a:bodyPr>
          <a:lstStyle/>
          <a:p>
            <a:r>
              <a:rPr lang="en-US" sz="1600" dirty="0"/>
              <a:t>Mike </a:t>
            </a:r>
            <a:r>
              <a:rPr lang="en-US" sz="1600" dirty="0" err="1"/>
              <a:t>Kinzel</a:t>
            </a:r>
            <a:endParaRPr lang="en-US" sz="1600" dirty="0"/>
          </a:p>
          <a:p>
            <a:r>
              <a:rPr lang="en-US" sz="1600" dirty="0"/>
              <a:t>Tarek </a:t>
            </a:r>
            <a:r>
              <a:rPr lang="en-US" sz="1600" dirty="0" err="1"/>
              <a:t>Elgohary</a:t>
            </a:r>
            <a:endParaRPr lang="en-US" sz="1600" dirty="0"/>
          </a:p>
          <a:p>
            <a:r>
              <a:rPr lang="en-US" sz="1600" dirty="0"/>
              <a:t>Samik Bhattacharya</a:t>
            </a:r>
          </a:p>
          <a:p>
            <a:r>
              <a:rPr lang="en-US" sz="1600" dirty="0"/>
              <a:t>Jeon-</a:t>
            </a:r>
            <a:r>
              <a:rPr lang="en-US" sz="1600" dirty="0" err="1"/>
              <a:t>Hyuk</a:t>
            </a:r>
            <a:r>
              <a:rPr lang="en-US" sz="1600" dirty="0"/>
              <a:t> Park</a:t>
            </a:r>
          </a:p>
          <a:p>
            <a:r>
              <a:rPr lang="en-US" sz="1600" dirty="0"/>
              <a:t>Jan Gou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630" y="259923"/>
            <a:ext cx="2444261" cy="1833196"/>
          </a:xfrm>
          <a:prstGeom prst="rect">
            <a:avLst/>
          </a:prstGeom>
        </p:spPr>
      </p:pic>
      <p:sp>
        <p:nvSpPr>
          <p:cNvPr id="8" name="Content Placeholder 3"/>
          <p:cNvSpPr txBox="1">
            <a:spLocks/>
          </p:cNvSpPr>
          <p:nvPr/>
        </p:nvSpPr>
        <p:spPr>
          <a:xfrm>
            <a:off x="2722411" y="2721959"/>
            <a:ext cx="3868340" cy="4059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Andrew Dickerson</a:t>
            </a:r>
          </a:p>
          <a:p>
            <a:r>
              <a:rPr lang="en-US" sz="1600" dirty="0"/>
              <a:t>Shawn Putnam</a:t>
            </a:r>
          </a:p>
          <a:p>
            <a:r>
              <a:rPr lang="en-US" sz="1600" dirty="0" err="1"/>
              <a:t>Sagnik</a:t>
            </a:r>
            <a:r>
              <a:rPr lang="en-US" sz="1600" dirty="0"/>
              <a:t> </a:t>
            </a:r>
            <a:r>
              <a:rPr lang="en-US" sz="1600" dirty="0" err="1"/>
              <a:t>Mazumdar</a:t>
            </a:r>
            <a:endParaRPr lang="en-US" sz="1600" dirty="0"/>
          </a:p>
          <a:p>
            <a:r>
              <a:rPr lang="en-US" sz="1600" dirty="0" err="1"/>
              <a:t>Sudeshna</a:t>
            </a:r>
            <a:r>
              <a:rPr lang="en-US" sz="1600" dirty="0"/>
              <a:t> Pal</a:t>
            </a:r>
          </a:p>
          <a:p>
            <a:r>
              <a:rPr lang="en-US" sz="1600" dirty="0"/>
              <a:t>Ahmet </a:t>
            </a:r>
            <a:r>
              <a:rPr lang="en-US" sz="1600" dirty="0" err="1"/>
              <a:t>Ozbay</a:t>
            </a:r>
            <a:endParaRPr lang="en-US" sz="1600" dirty="0"/>
          </a:p>
          <a:p>
            <a:r>
              <a:rPr lang="en-US" sz="1600" dirty="0"/>
              <a:t>Kurt Stresau</a:t>
            </a:r>
          </a:p>
          <a:p>
            <a:r>
              <a:rPr lang="en-US" sz="1600" dirty="0"/>
              <a:t>Mark Steiner</a:t>
            </a:r>
          </a:p>
          <a:p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034143" y="5660571"/>
            <a:ext cx="7053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20 MAE faculty members will be certified to teach mixed mode by the end of this academic year.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2712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Honors and mixed-mode course trends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" t="1550" r="674" b="2258"/>
          <a:stretch/>
        </p:blipFill>
        <p:spPr bwMode="auto">
          <a:xfrm>
            <a:off x="335573" y="2587434"/>
            <a:ext cx="4306521" cy="18556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" t="2080" r="1680" b="4625"/>
          <a:stretch/>
        </p:blipFill>
        <p:spPr bwMode="auto">
          <a:xfrm>
            <a:off x="5066430" y="2329400"/>
            <a:ext cx="3671732" cy="21429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63257" y="1985395"/>
            <a:ext cx="1482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Mixed-mode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42680" y="1997933"/>
            <a:ext cx="1482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Honors</a:t>
            </a:r>
          </a:p>
        </p:txBody>
      </p:sp>
      <p:pic>
        <p:nvPicPr>
          <p:cNvPr id="1026" name="Picture 2" descr="Image result for ucf burnett honors im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943" y="4773732"/>
            <a:ext cx="2246706" cy="149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749" y="4773732"/>
            <a:ext cx="2972167" cy="148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20262"/>
            <a:ext cx="7886700" cy="5509846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Hired 16 new outstanding tenure track faculty members </a:t>
            </a:r>
          </a:p>
          <a:p>
            <a:pPr lvl="1"/>
            <a:r>
              <a:rPr lang="en-US" dirty="0"/>
              <a:t>Broad search</a:t>
            </a:r>
          </a:p>
          <a:p>
            <a:pPr lvl="1"/>
            <a:r>
              <a:rPr lang="en-US" dirty="0" smtClean="0"/>
              <a:t>Cluster (×3)</a:t>
            </a:r>
            <a:endParaRPr lang="en-US" dirty="0"/>
          </a:p>
          <a:p>
            <a:pPr lvl="1"/>
            <a:r>
              <a:rPr lang="en-US" dirty="0"/>
              <a:t>Bio-medical </a:t>
            </a:r>
            <a:r>
              <a:rPr lang="en-US" dirty="0" smtClean="0"/>
              <a:t>engineering (×2)</a:t>
            </a:r>
            <a:endParaRPr lang="en-US" dirty="0"/>
          </a:p>
          <a:p>
            <a:r>
              <a:rPr lang="en-US" dirty="0"/>
              <a:t>Reduced teaching load</a:t>
            </a:r>
          </a:p>
          <a:p>
            <a:pPr lvl="1"/>
            <a:r>
              <a:rPr lang="en-US" dirty="0"/>
              <a:t>One course per semester per year</a:t>
            </a:r>
          </a:p>
          <a:p>
            <a:r>
              <a:rPr lang="en-US" dirty="0"/>
              <a:t>CAREER mentorship</a:t>
            </a:r>
          </a:p>
          <a:p>
            <a:r>
              <a:rPr lang="en-US" dirty="0"/>
              <a:t>ORC fellowships</a:t>
            </a:r>
          </a:p>
          <a:p>
            <a:r>
              <a:rPr lang="en-US" dirty="0"/>
              <a:t>Open door policy</a:t>
            </a:r>
          </a:p>
          <a:p>
            <a:r>
              <a:rPr lang="en-US" dirty="0"/>
              <a:t>One-on-one meetings</a:t>
            </a:r>
          </a:p>
          <a:p>
            <a:r>
              <a:rPr lang="en-US" dirty="0"/>
              <a:t>Proposals — input and review</a:t>
            </a:r>
          </a:p>
          <a:p>
            <a:pPr lvl="1"/>
            <a:r>
              <a:rPr lang="en-US" dirty="0"/>
              <a:t>Publications — input and guidance </a:t>
            </a:r>
          </a:p>
          <a:p>
            <a:pPr lvl="1"/>
            <a:r>
              <a:rPr lang="en-US" dirty="0"/>
              <a:t>Graduate student mentorships</a:t>
            </a:r>
          </a:p>
          <a:p>
            <a:pPr lvl="1"/>
            <a:r>
              <a:rPr lang="en-US" dirty="0"/>
              <a:t>Teaching — strategy and feedback</a:t>
            </a:r>
          </a:p>
          <a:p>
            <a:pPr lvl="1"/>
            <a:r>
              <a:rPr lang="en-US" dirty="0"/>
              <a:t>Help network</a:t>
            </a:r>
          </a:p>
          <a:p>
            <a:r>
              <a:rPr lang="en-US" dirty="0"/>
              <a:t>Lab space</a:t>
            </a:r>
          </a:p>
          <a:p>
            <a:pPr lvl="1"/>
            <a:r>
              <a:rPr lang="en-US" dirty="0"/>
              <a:t>From day one</a:t>
            </a:r>
          </a:p>
          <a:p>
            <a:r>
              <a:rPr lang="en-US" dirty="0"/>
              <a:t>Successfully led major research proposals</a:t>
            </a:r>
          </a:p>
          <a:p>
            <a:pPr lvl="1"/>
            <a:r>
              <a:rPr lang="en-US" dirty="0"/>
              <a:t>Kareem Ahmed (DOE, US Army)</a:t>
            </a:r>
          </a:p>
          <a:p>
            <a:pPr lvl="1"/>
            <a:r>
              <a:rPr lang="en-US" dirty="0"/>
              <a:t>Subith Vasu (DOE, DARPA, DTRA)</a:t>
            </a:r>
          </a:p>
          <a:p>
            <a:pPr lvl="1"/>
            <a:r>
              <a:rPr lang="en-US" dirty="0"/>
              <a:t>Helen Huang (NIH R01)</a:t>
            </a:r>
          </a:p>
          <a:p>
            <a:pPr lvl="1"/>
            <a:r>
              <a:rPr lang="en-US" dirty="0"/>
              <a:t>Robert Steward (NIH K25)</a:t>
            </a:r>
          </a:p>
          <a:p>
            <a:pPr lvl="1"/>
            <a:r>
              <a:rPr lang="en-US" dirty="0"/>
              <a:t>Shawn Putnam (NSF CAREER)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Early career faculty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8662" y="4192954"/>
            <a:ext cx="1632438" cy="10882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0831" b="21038"/>
          <a:stretch/>
        </p:blipFill>
        <p:spPr>
          <a:xfrm>
            <a:off x="7599485" y="5099538"/>
            <a:ext cx="1058740" cy="615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-418" t="15762" r="418" b="18684"/>
          <a:stretch/>
        </p:blipFill>
        <p:spPr>
          <a:xfrm>
            <a:off x="6156814" y="5452696"/>
            <a:ext cx="1403838" cy="9202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0050" y="4402018"/>
            <a:ext cx="993528" cy="9935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4143" y="5281246"/>
            <a:ext cx="1074127" cy="107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5124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Lecturers/Instructors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992" y="1506560"/>
            <a:ext cx="7886700" cy="4856715"/>
          </a:xfrm>
        </p:spPr>
        <p:txBody>
          <a:bodyPr/>
          <a:lstStyle/>
          <a:p>
            <a:r>
              <a:rPr lang="en-US" dirty="0"/>
              <a:t>Hired five new outstanding and dedicated lecturers and an </a:t>
            </a:r>
            <a:r>
              <a:rPr lang="en-US" dirty="0" smtClean="0"/>
              <a:t>instructor</a:t>
            </a:r>
          </a:p>
          <a:p>
            <a:pPr lvl="1"/>
            <a:r>
              <a:rPr lang="en-US" dirty="0" smtClean="0"/>
              <a:t>Four replacement</a:t>
            </a:r>
          </a:p>
          <a:p>
            <a:pPr lvl="1"/>
            <a:r>
              <a:rPr lang="en-US" dirty="0" smtClean="0"/>
              <a:t>One new position</a:t>
            </a:r>
            <a:endParaRPr lang="en-US" dirty="0"/>
          </a:p>
          <a:p>
            <a:r>
              <a:rPr lang="en-US" dirty="0"/>
              <a:t>Committed to teaching and </a:t>
            </a:r>
            <a:r>
              <a:rPr lang="en-US" dirty="0" err="1"/>
              <a:t>SoTL</a:t>
            </a:r>
            <a:endParaRPr lang="en-US" dirty="0"/>
          </a:p>
          <a:p>
            <a:pPr lvl="1"/>
            <a:r>
              <a:rPr lang="en-US" dirty="0"/>
              <a:t>Engineering education research</a:t>
            </a:r>
          </a:p>
          <a:p>
            <a:pPr lvl="1"/>
            <a:r>
              <a:rPr lang="en-US" dirty="0"/>
              <a:t>Leveraging technology in the class room</a:t>
            </a:r>
          </a:p>
          <a:p>
            <a:pPr lvl="1"/>
            <a:r>
              <a:rPr lang="en-US" dirty="0"/>
              <a:t>Leading college wide and university wide activities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092" y="2572237"/>
            <a:ext cx="1219200" cy="121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199" y="5497286"/>
            <a:ext cx="5216316" cy="86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9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36" y="-15738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Bio-medical engineering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14400"/>
            <a:ext cx="7886700" cy="5509845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Lead: </a:t>
            </a:r>
            <a:r>
              <a:rPr lang="en-US" b="1" dirty="0">
                <a:solidFill>
                  <a:srgbClr val="FF0000"/>
                </a:solidFill>
              </a:rPr>
              <a:t>Alain Kassab</a:t>
            </a:r>
          </a:p>
          <a:p>
            <a:r>
              <a:rPr lang="en-US" dirty="0"/>
              <a:t>Faculty count (2019): 11</a:t>
            </a:r>
          </a:p>
          <a:p>
            <a:r>
              <a:rPr lang="en-US" dirty="0"/>
              <a:t>Faculty count (</a:t>
            </a:r>
            <a:r>
              <a:rPr lang="en-US" dirty="0" smtClean="0"/>
              <a:t>2015): </a:t>
            </a:r>
            <a:r>
              <a:rPr lang="en-US" dirty="0"/>
              <a:t>4</a:t>
            </a:r>
          </a:p>
          <a:p>
            <a:r>
              <a:rPr lang="en-US" dirty="0"/>
              <a:t>Biionix Cluster</a:t>
            </a:r>
          </a:p>
          <a:p>
            <a:pPr lvl="1"/>
            <a:r>
              <a:rPr lang="en-US" dirty="0"/>
              <a:t>Two new hires</a:t>
            </a:r>
          </a:p>
          <a:p>
            <a:pPr lvl="1"/>
            <a:r>
              <a:rPr lang="en-US" dirty="0"/>
              <a:t>Affiliated faculty members</a:t>
            </a:r>
          </a:p>
          <a:p>
            <a:r>
              <a:rPr lang="en-US" dirty="0"/>
              <a:t>DAT cluster</a:t>
            </a:r>
          </a:p>
          <a:p>
            <a:pPr lvl="1"/>
            <a:r>
              <a:rPr lang="en-US" dirty="0"/>
              <a:t>1 new faculty member</a:t>
            </a:r>
          </a:p>
          <a:p>
            <a:r>
              <a:rPr lang="en-US" dirty="0"/>
              <a:t>Bio-medical engineering hires (7 total)</a:t>
            </a:r>
          </a:p>
          <a:p>
            <a:pPr lvl="1"/>
            <a:r>
              <a:rPr lang="en-US" dirty="0"/>
              <a:t>Bio-medical engineering</a:t>
            </a:r>
          </a:p>
          <a:p>
            <a:pPr lvl="2"/>
            <a:r>
              <a:rPr lang="en-US" dirty="0"/>
              <a:t>Helen Huang</a:t>
            </a:r>
          </a:p>
          <a:p>
            <a:pPr lvl="2"/>
            <a:r>
              <a:rPr lang="en-US" dirty="0"/>
              <a:t>Sam Song</a:t>
            </a:r>
          </a:p>
          <a:p>
            <a:pPr lvl="1"/>
            <a:r>
              <a:rPr lang="en-US" dirty="0"/>
              <a:t>Biionix cluster</a:t>
            </a:r>
          </a:p>
          <a:p>
            <a:pPr lvl="2"/>
            <a:r>
              <a:rPr lang="en-US" dirty="0"/>
              <a:t>Qiushi Fu</a:t>
            </a:r>
          </a:p>
          <a:p>
            <a:pPr lvl="2"/>
            <a:r>
              <a:rPr lang="en-US" dirty="0"/>
              <a:t>Hwan Choi</a:t>
            </a:r>
          </a:p>
          <a:p>
            <a:pPr lvl="1"/>
            <a:r>
              <a:rPr lang="en-US" dirty="0"/>
              <a:t>Lecturer</a:t>
            </a:r>
          </a:p>
          <a:p>
            <a:pPr lvl="2"/>
            <a:r>
              <a:rPr lang="en-US" dirty="0" err="1"/>
              <a:t>Sudeshna</a:t>
            </a:r>
            <a:r>
              <a:rPr lang="en-US" dirty="0"/>
              <a:t> Pal</a:t>
            </a:r>
          </a:p>
          <a:p>
            <a:pPr lvl="1"/>
            <a:r>
              <a:rPr lang="en-US" dirty="0"/>
              <a:t>Broad search</a:t>
            </a:r>
          </a:p>
          <a:p>
            <a:pPr lvl="2"/>
            <a:r>
              <a:rPr lang="en-US" dirty="0"/>
              <a:t>Andrew Dickerson</a:t>
            </a:r>
          </a:p>
          <a:p>
            <a:pPr lvl="2"/>
            <a:r>
              <a:rPr lang="en-US" dirty="0"/>
              <a:t>Luigi </a:t>
            </a:r>
            <a:r>
              <a:rPr lang="en-US" dirty="0" err="1"/>
              <a:t>Perotti</a:t>
            </a:r>
            <a:endParaRPr lang="en-US" dirty="0"/>
          </a:p>
          <a:p>
            <a:r>
              <a:rPr lang="en-US" dirty="0"/>
              <a:t>Master degree in bio-medical engineering</a:t>
            </a:r>
          </a:p>
          <a:p>
            <a:r>
              <a:rPr lang="en-US" dirty="0"/>
              <a:t>Proposal to establish a PhD program</a:t>
            </a:r>
          </a:p>
          <a:p>
            <a:r>
              <a:rPr lang="en-US" dirty="0"/>
              <a:t>Stronger relation with College of Medicine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411" y="1328058"/>
            <a:ext cx="3348935" cy="25368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411" y="4125687"/>
            <a:ext cx="3312202" cy="220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91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0514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Aerospace Engineering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52450" y="2604690"/>
            <a:ext cx="7886700" cy="3494088"/>
          </a:xfrm>
        </p:spPr>
        <p:txBody>
          <a:bodyPr>
            <a:normAutofit/>
          </a:bodyPr>
          <a:lstStyle/>
          <a:p>
            <a:r>
              <a:rPr lang="en-US" dirty="0"/>
              <a:t>Lead: </a:t>
            </a:r>
            <a:r>
              <a:rPr lang="en-US" b="1" dirty="0">
                <a:solidFill>
                  <a:srgbClr val="FF0000"/>
                </a:solidFill>
              </a:rPr>
              <a:t>Seetha </a:t>
            </a:r>
            <a:r>
              <a:rPr lang="en-US" b="1" dirty="0" err="1">
                <a:solidFill>
                  <a:srgbClr val="FF0000"/>
                </a:solidFill>
              </a:rPr>
              <a:t>Raghavan</a:t>
            </a:r>
            <a:r>
              <a:rPr lang="en-US" b="1" dirty="0">
                <a:solidFill>
                  <a:srgbClr val="FF0000"/>
                </a:solidFill>
              </a:rPr>
              <a:t> and Jeff Kauffman</a:t>
            </a:r>
          </a:p>
          <a:p>
            <a:r>
              <a:rPr lang="en-US" dirty="0"/>
              <a:t>Faculty count (2019): </a:t>
            </a:r>
            <a:r>
              <a:rPr lang="en-US" b="1" dirty="0"/>
              <a:t>15</a:t>
            </a:r>
          </a:p>
          <a:p>
            <a:r>
              <a:rPr lang="en-US" dirty="0"/>
              <a:t>Faculty count (2014): </a:t>
            </a:r>
            <a:r>
              <a:rPr lang="en-US" b="1" dirty="0"/>
              <a:t>8</a:t>
            </a:r>
            <a:r>
              <a:rPr lang="en-US" dirty="0"/>
              <a:t> </a:t>
            </a:r>
          </a:p>
          <a:p>
            <a:r>
              <a:rPr lang="en-US" dirty="0"/>
              <a:t>A new PhD program</a:t>
            </a:r>
          </a:p>
          <a:p>
            <a:r>
              <a:rPr lang="en-US" dirty="0"/>
              <a:t>First cohort: 33</a:t>
            </a:r>
          </a:p>
          <a:p>
            <a:r>
              <a:rPr lang="en-US" dirty="0"/>
              <a:t>Separate </a:t>
            </a:r>
            <a:r>
              <a:rPr lang="en-US" dirty="0" smtClean="0"/>
              <a:t>capstone </a:t>
            </a:r>
            <a:r>
              <a:rPr lang="en-US" dirty="0"/>
              <a:t>design projects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7862" y="1436077"/>
            <a:ext cx="807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 quote from </a:t>
            </a:r>
            <a:r>
              <a:rPr lang="en-US" i="1" dirty="0" err="1"/>
              <a:t>McBrayer</a:t>
            </a:r>
            <a:r>
              <a:rPr lang="en-US" i="1" dirty="0"/>
              <a:t> [1]: “The process for the implementation of the Ph.D. program in Aerospace Engineering is in place, with anticipated degree granting status in 2005.”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6877" y="6176963"/>
            <a:ext cx="829847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[1] J.D. </a:t>
            </a:r>
            <a:r>
              <a:rPr lang="en-US" sz="1050" dirty="0" err="1"/>
              <a:t>McBrayer</a:t>
            </a:r>
            <a:r>
              <a:rPr lang="en-US" sz="1050" dirty="0"/>
              <a:t>, Chapter 54, Aerospace Education at the University of Central Florida, from Aerospace Engineering Education During the First Century of Flight, AIAA, pp. 692-699, 2004.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962" y="3182815"/>
            <a:ext cx="2980592" cy="198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18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165" y="792319"/>
            <a:ext cx="86106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Reflection on the last five </a:t>
            </a:r>
            <a:r>
              <a:rPr lang="en-US" dirty="0" smtClean="0"/>
              <a:t>years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999" y="2262344"/>
            <a:ext cx="6225940" cy="414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73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0852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Communications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506415"/>
            <a:ext cx="8330293" cy="478191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An effort that started in Fall 2016</a:t>
            </a:r>
          </a:p>
          <a:p>
            <a:pPr lvl="1"/>
            <a:r>
              <a:rPr lang="en-US" dirty="0"/>
              <a:t>Paul Kelly </a:t>
            </a:r>
            <a:r>
              <a:rPr lang="en-US" dirty="0" smtClean="0"/>
              <a:t>(departed March </a:t>
            </a:r>
            <a:r>
              <a:rPr lang="en-US" dirty="0"/>
              <a:t>2018)</a:t>
            </a:r>
          </a:p>
          <a:p>
            <a:pPr lvl="1"/>
            <a:r>
              <a:rPr lang="en-US" dirty="0"/>
              <a:t>Marisa Ramiccio</a:t>
            </a:r>
          </a:p>
          <a:p>
            <a:r>
              <a:rPr lang="en-US" dirty="0"/>
              <a:t>Communicate MAE’s successes to our constituents and colleagues</a:t>
            </a:r>
          </a:p>
          <a:p>
            <a:pPr lvl="1"/>
            <a:r>
              <a:rPr lang="en-US" dirty="0"/>
              <a:t>Students</a:t>
            </a:r>
          </a:p>
          <a:p>
            <a:pPr lvl="1"/>
            <a:r>
              <a:rPr lang="en-US" dirty="0"/>
              <a:t>Faculty and staff</a:t>
            </a:r>
          </a:p>
          <a:p>
            <a:pPr lvl="1"/>
            <a:r>
              <a:rPr lang="en-US" dirty="0"/>
              <a:t>Prospective graduate students</a:t>
            </a:r>
          </a:p>
          <a:p>
            <a:pPr lvl="1"/>
            <a:r>
              <a:rPr lang="en-US" dirty="0"/>
              <a:t>Alumni</a:t>
            </a:r>
          </a:p>
          <a:p>
            <a:pPr lvl="1"/>
            <a:r>
              <a:rPr lang="en-US" dirty="0"/>
              <a:t>Department chairs</a:t>
            </a:r>
          </a:p>
          <a:p>
            <a:r>
              <a:rPr lang="en-US" dirty="0"/>
              <a:t>Magazine</a:t>
            </a:r>
          </a:p>
          <a:p>
            <a:r>
              <a:rPr lang="en-US" dirty="0"/>
              <a:t>Newsletters</a:t>
            </a:r>
          </a:p>
          <a:p>
            <a:r>
              <a:rPr lang="en-US" dirty="0"/>
              <a:t>Flyers </a:t>
            </a:r>
          </a:p>
          <a:p>
            <a:r>
              <a:rPr lang="en-US" dirty="0"/>
              <a:t>Revamp website</a:t>
            </a:r>
          </a:p>
          <a:p>
            <a:r>
              <a:rPr lang="en-US" dirty="0"/>
              <a:t>Department chairs</a:t>
            </a:r>
          </a:p>
          <a:p>
            <a:r>
              <a:rPr lang="en-US" dirty="0"/>
              <a:t>Graduate requirement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381000"/>
            <a:ext cx="1524000" cy="152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6688" y="2979150"/>
            <a:ext cx="2486758" cy="319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861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5640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Department visibility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738" y="5268441"/>
            <a:ext cx="1317132" cy="64220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43000"/>
            <a:ext cx="7886700" cy="535506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Engage with the ASME ME Department Heads/Chairs’ Executive Committee (MEDHEC)</a:t>
            </a:r>
          </a:p>
          <a:p>
            <a:r>
              <a:rPr lang="en-US" dirty="0"/>
              <a:t>Encourage faculty to give presentations and interact with their respective communities </a:t>
            </a:r>
          </a:p>
          <a:p>
            <a:r>
              <a:rPr lang="en-US" dirty="0"/>
              <a:t>Invite leaders to campus  </a:t>
            </a:r>
          </a:p>
          <a:p>
            <a:pPr lvl="1"/>
            <a:r>
              <a:rPr lang="en-US" dirty="0"/>
              <a:t>MAE’s seminar series, </a:t>
            </a:r>
          </a:p>
          <a:p>
            <a:pPr lvl="1"/>
            <a:r>
              <a:rPr lang="en-US" dirty="0"/>
              <a:t>Support on-campus international/national workshops</a:t>
            </a:r>
          </a:p>
          <a:p>
            <a:pPr lvl="2"/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Int. Conf. on Eng. Frontiers in Pediatric and Congenital Heart Disease (2016, Alain Kassab)</a:t>
            </a:r>
          </a:p>
          <a:p>
            <a:pPr lvl="2"/>
            <a:r>
              <a:rPr lang="en-US" dirty="0"/>
              <a:t>Workshop on Highly Turbulent Combustion (2018, Kareem Ahmed</a:t>
            </a:r>
            <a:r>
              <a:rPr lang="en-US" dirty="0" smtClean="0"/>
              <a:t>)</a:t>
            </a:r>
          </a:p>
          <a:p>
            <a:pPr lvl="2"/>
            <a:r>
              <a:rPr lang="en-US" dirty="0"/>
              <a:t>M</a:t>
            </a:r>
            <a:r>
              <a:rPr lang="en-US" dirty="0" smtClean="0"/>
              <a:t>ore workshops in the spring of 2020</a:t>
            </a:r>
            <a:endParaRPr lang="en-US" dirty="0"/>
          </a:p>
          <a:p>
            <a:r>
              <a:rPr lang="en-US" dirty="0"/>
              <a:t>Press </a:t>
            </a:r>
          </a:p>
          <a:p>
            <a:pPr lvl="1"/>
            <a:r>
              <a:rPr lang="en-US" dirty="0"/>
              <a:t>Andrew Dickerson (</a:t>
            </a:r>
            <a:r>
              <a:rPr lang="en-US" dirty="0">
                <a:hlinkClick r:id="rId3"/>
              </a:rPr>
              <a:t>The New York Times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Kareem Ahmed (Channel 6) </a:t>
            </a:r>
          </a:p>
          <a:p>
            <a:pPr lvl="1"/>
            <a:r>
              <a:rPr lang="en-US" dirty="0"/>
              <a:t>Subith Vasu (Orlando Sentinel)</a:t>
            </a:r>
          </a:p>
          <a:p>
            <a:r>
              <a:rPr lang="en-US" dirty="0"/>
              <a:t>ASME </a:t>
            </a:r>
            <a:r>
              <a:rPr lang="en-US" dirty="0" err="1"/>
              <a:t>EFx</a:t>
            </a:r>
            <a:r>
              <a:rPr lang="en-US" dirty="0"/>
              <a:t> (ASME student organization 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6016" y="4574183"/>
            <a:ext cx="634944" cy="6349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2064" y="4794064"/>
            <a:ext cx="622182" cy="62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57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Vision for the next five years</a:t>
            </a:r>
          </a:p>
        </p:txBody>
      </p:sp>
      <p:pic>
        <p:nvPicPr>
          <p:cNvPr id="2050" name="Picture 2" descr="Image result for ucf vision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678" y="3509963"/>
            <a:ext cx="4967794" cy="259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01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20587"/>
            <a:ext cx="7886700" cy="503882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Continue to enhance national and international standing as a premier research department</a:t>
            </a:r>
          </a:p>
          <a:p>
            <a:r>
              <a:rPr lang="en-US" dirty="0"/>
              <a:t>Improve the quality and effectiveness of the undergraduate program and produce better, more prepared and sought-after engineers</a:t>
            </a:r>
          </a:p>
          <a:p>
            <a:r>
              <a:rPr lang="en-US" dirty="0" smtClean="0"/>
              <a:t>Better </a:t>
            </a:r>
            <a:r>
              <a:rPr lang="en-US" dirty="0"/>
              <a:t>align MAE’s curriculum with industry needs</a:t>
            </a:r>
          </a:p>
          <a:p>
            <a:r>
              <a:rPr lang="en-US" dirty="0"/>
              <a:t>Establish a vibrant and joyful research and educational community that supports and celebrates success</a:t>
            </a:r>
          </a:p>
          <a:p>
            <a:r>
              <a:rPr lang="en-US" dirty="0"/>
              <a:t>Become a global magnet for domestic and international students and scholars from diverse backgrounds, cultures, demographic groups, and genders</a:t>
            </a:r>
          </a:p>
        </p:txBody>
      </p:sp>
      <p:pic>
        <p:nvPicPr>
          <p:cNvPr id="3074" name="Picture 2" descr="Image result for ucf vision imag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23" b="34523"/>
          <a:stretch/>
        </p:blipFill>
        <p:spPr bwMode="auto">
          <a:xfrm>
            <a:off x="6430106" y="165833"/>
            <a:ext cx="2557341" cy="105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29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35617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896" y="947058"/>
            <a:ext cx="7886700" cy="547718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Research prominence</a:t>
            </a:r>
          </a:p>
          <a:p>
            <a:pPr lvl="1"/>
            <a:r>
              <a:rPr lang="en-US" dirty="0"/>
              <a:t>Graduate program</a:t>
            </a:r>
          </a:p>
          <a:p>
            <a:pPr lvl="1"/>
            <a:r>
              <a:rPr lang="en-US" dirty="0"/>
              <a:t>Support for PhD students</a:t>
            </a:r>
          </a:p>
          <a:p>
            <a:pPr lvl="1"/>
            <a:r>
              <a:rPr lang="en-US" dirty="0"/>
              <a:t>Centers of excellence</a:t>
            </a:r>
          </a:p>
          <a:p>
            <a:pPr lvl="2"/>
            <a:r>
              <a:rPr lang="en-US" dirty="0"/>
              <a:t>CATER</a:t>
            </a:r>
          </a:p>
          <a:p>
            <a:pPr lvl="2"/>
            <a:r>
              <a:rPr lang="en-US" dirty="0"/>
              <a:t>Clusters</a:t>
            </a:r>
          </a:p>
          <a:p>
            <a:pPr lvl="3"/>
            <a:r>
              <a:rPr lang="en-US" dirty="0"/>
              <a:t>Biionix</a:t>
            </a:r>
          </a:p>
          <a:p>
            <a:pPr lvl="3"/>
            <a:r>
              <a:rPr lang="en-US" dirty="0"/>
              <a:t>DAT</a:t>
            </a:r>
          </a:p>
          <a:p>
            <a:pPr lvl="1"/>
            <a:r>
              <a:rPr lang="en-US" dirty="0"/>
              <a:t>Graduate courses</a:t>
            </a:r>
          </a:p>
          <a:p>
            <a:pPr lvl="1"/>
            <a:r>
              <a:rPr lang="en-US" dirty="0"/>
              <a:t>Faculty hires</a:t>
            </a:r>
          </a:p>
          <a:p>
            <a:pPr lvl="1"/>
            <a:r>
              <a:rPr lang="en-US" dirty="0"/>
              <a:t>Staff retention and support</a:t>
            </a:r>
          </a:p>
          <a:p>
            <a:pPr lvl="1"/>
            <a:r>
              <a:rPr lang="en-US" dirty="0"/>
              <a:t>Mentorship and support of junior faculty members</a:t>
            </a:r>
          </a:p>
          <a:p>
            <a:r>
              <a:rPr lang="en-US" dirty="0"/>
              <a:t>Undergraduate program</a:t>
            </a:r>
          </a:p>
          <a:p>
            <a:pPr lvl="1"/>
            <a:r>
              <a:rPr lang="en-US" dirty="0"/>
              <a:t>Technology </a:t>
            </a:r>
          </a:p>
          <a:p>
            <a:pPr lvl="2"/>
            <a:r>
              <a:rPr lang="en-US" dirty="0"/>
              <a:t>Adaptive learning</a:t>
            </a:r>
          </a:p>
          <a:p>
            <a:pPr lvl="2"/>
            <a:r>
              <a:rPr lang="en-US" dirty="0"/>
              <a:t>Mixed-mode</a:t>
            </a:r>
          </a:p>
          <a:p>
            <a:pPr lvl="1"/>
            <a:r>
              <a:rPr lang="en-US" dirty="0"/>
              <a:t>Interdisciplinary (I) design program (a.k.a., senior design)</a:t>
            </a:r>
          </a:p>
          <a:p>
            <a:pPr lvl="1"/>
            <a:r>
              <a:rPr lang="en-US" dirty="0"/>
              <a:t>Honors courses</a:t>
            </a:r>
          </a:p>
          <a:p>
            <a:pPr lvl="1"/>
            <a:r>
              <a:rPr lang="en-US" dirty="0"/>
              <a:t>Advanced Manufacturing concentration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3550" y="1746738"/>
            <a:ext cx="2625423" cy="142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2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58" y="150715"/>
            <a:ext cx="8923283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Research </a:t>
            </a:r>
            <a:r>
              <a:rPr lang="en-US" dirty="0" smtClean="0"/>
              <a:t>prominence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—</a:t>
            </a:r>
            <a:r>
              <a:rPr lang="en-US" dirty="0"/>
              <a:t>graduate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61855"/>
            <a:ext cx="7886700" cy="501311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Quality and quantity of the graduate student population, mostly PhD students</a:t>
            </a:r>
          </a:p>
          <a:p>
            <a:r>
              <a:rPr lang="en-US" dirty="0"/>
              <a:t>Recruit, retain, and cater to exceptional graduate students</a:t>
            </a:r>
          </a:p>
          <a:p>
            <a:r>
              <a:rPr lang="en-US" dirty="0"/>
              <a:t>Sustain a large doctoral enrollment </a:t>
            </a:r>
          </a:p>
          <a:p>
            <a:r>
              <a:rPr lang="en-US" dirty="0"/>
              <a:t>Increase the number of PhD applicants</a:t>
            </a:r>
          </a:p>
          <a:p>
            <a:r>
              <a:rPr lang="en-US" dirty="0" smtClean="0"/>
              <a:t>Continue to perfect graduate recruitment effort</a:t>
            </a:r>
            <a:endParaRPr lang="en-US" dirty="0"/>
          </a:p>
          <a:p>
            <a:pPr lvl="1"/>
            <a:r>
              <a:rPr lang="en-US" dirty="0"/>
              <a:t>leveraged social media, advertisement, video editing, creation of print, digital and multimedia content, </a:t>
            </a:r>
          </a:p>
          <a:p>
            <a:pPr lvl="1"/>
            <a:r>
              <a:rPr lang="en-US" dirty="0"/>
              <a:t>establish open-line of communications with prospective students for graduate recruitment</a:t>
            </a:r>
          </a:p>
          <a:p>
            <a:pPr lvl="1"/>
            <a:r>
              <a:rPr lang="en-US" dirty="0"/>
              <a:t>team with the college on recent initiatives to actively recruit domestic and international graduate students</a:t>
            </a:r>
          </a:p>
        </p:txBody>
      </p:sp>
      <p:pic>
        <p:nvPicPr>
          <p:cNvPr id="1026" name="Picture 2" descr="Image result for graduate college uc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85" y="880477"/>
            <a:ext cx="1362756" cy="136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33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Research </a:t>
            </a:r>
            <a:r>
              <a:rPr lang="en-US" dirty="0" smtClean="0"/>
              <a:t>prominence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—</a:t>
            </a:r>
            <a:r>
              <a:rPr lang="en-US" dirty="0">
                <a:cs typeface="Calibri" panose="020F0502020204030204" pitchFamily="34" charset="0"/>
              </a:rPr>
              <a:t>s</a:t>
            </a:r>
            <a:r>
              <a:rPr lang="en-US" dirty="0"/>
              <a:t>upport for PhD students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Secure </a:t>
            </a:r>
            <a:r>
              <a:rPr lang="en-US" dirty="0"/>
              <a:t>funding to support PhD </a:t>
            </a:r>
            <a:r>
              <a:rPr lang="en-US" dirty="0" smtClean="0"/>
              <a:t>students </a:t>
            </a:r>
            <a:endParaRPr lang="en-US" dirty="0"/>
          </a:p>
          <a:p>
            <a:r>
              <a:rPr lang="en-US" dirty="0"/>
              <a:t>Department responsibility</a:t>
            </a:r>
          </a:p>
          <a:p>
            <a:pPr lvl="1"/>
            <a:r>
              <a:rPr lang="en-US" dirty="0"/>
              <a:t>GTAs</a:t>
            </a:r>
          </a:p>
          <a:p>
            <a:pPr lvl="1"/>
            <a:r>
              <a:rPr lang="en-US" dirty="0"/>
              <a:t>OR Fellowships</a:t>
            </a:r>
          </a:p>
          <a:p>
            <a:pPr lvl="1"/>
            <a:r>
              <a:rPr lang="en-US" dirty="0"/>
              <a:t>UCF Graduate Dean’s Dissertation Completion Fellowship</a:t>
            </a:r>
          </a:p>
          <a:p>
            <a:r>
              <a:rPr lang="en-US" dirty="0"/>
              <a:t>Faculty responsible to secure external funding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Contracts and grants</a:t>
            </a:r>
          </a:p>
          <a:p>
            <a:pPr lvl="1"/>
            <a:r>
              <a:rPr lang="en-US" dirty="0"/>
              <a:t>Fellowships:</a:t>
            </a:r>
          </a:p>
          <a:p>
            <a:pPr lvl="2"/>
            <a:r>
              <a:rPr lang="en-US" dirty="0"/>
              <a:t>NSF Graduate Research Fellowships</a:t>
            </a:r>
          </a:p>
          <a:p>
            <a:pPr lvl="2"/>
            <a:r>
              <a:rPr lang="en-US" dirty="0"/>
              <a:t>Fulbright Fellowships</a:t>
            </a:r>
          </a:p>
        </p:txBody>
      </p:sp>
    </p:spTree>
    <p:extLst>
      <p:ext uri="{BB962C8B-B14F-4D97-AF65-F5344CB8AC3E}">
        <p14:creationId xmlns:p14="http://schemas.microsoft.com/office/powerpoint/2010/main" val="159266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6948" y="365126"/>
            <a:ext cx="894705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</a:lstStyle>
          <a:p>
            <a:pPr algn="ctr"/>
            <a:r>
              <a:rPr lang="en-US" dirty="0" smtClean="0"/>
              <a:t>Research prominence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—</a:t>
            </a:r>
            <a:r>
              <a:rPr lang="en-US" dirty="0" smtClean="0">
                <a:cs typeface="Calibri" panose="020F0502020204030204" pitchFamily="34" charset="0"/>
              </a:rPr>
              <a:t>graduate courses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96948" y="1825625"/>
            <a:ext cx="8729338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large </a:t>
            </a:r>
            <a:r>
              <a:rPr lang="en-US" dirty="0"/>
              <a:t>undergraduate </a:t>
            </a:r>
            <a:r>
              <a:rPr lang="en-US" dirty="0" smtClean="0"/>
              <a:t>program took </a:t>
            </a:r>
            <a:r>
              <a:rPr lang="en-US" dirty="0"/>
              <a:t>a significant toll on the graduate course </a:t>
            </a:r>
            <a:r>
              <a:rPr lang="en-US" dirty="0" smtClean="0"/>
              <a:t>portfolio</a:t>
            </a:r>
          </a:p>
          <a:p>
            <a:r>
              <a:rPr lang="en-US" dirty="0" smtClean="0"/>
              <a:t>Expand the graduate course portfolio </a:t>
            </a:r>
          </a:p>
          <a:p>
            <a:pPr lvl="1"/>
            <a:r>
              <a:rPr lang="en-US" dirty="0" smtClean="0"/>
              <a:t>Increase the number of courses to 20-25 from about 16</a:t>
            </a:r>
          </a:p>
          <a:p>
            <a:pPr lvl="1"/>
            <a:r>
              <a:rPr lang="en-US" dirty="0" smtClean="0"/>
              <a:t>More and more frequent courses in</a:t>
            </a:r>
          </a:p>
          <a:p>
            <a:pPr lvl="2"/>
            <a:r>
              <a:rPr lang="en-US" dirty="0" smtClean="0"/>
              <a:t>Aerospace </a:t>
            </a:r>
          </a:p>
          <a:p>
            <a:pPr lvl="2"/>
            <a:r>
              <a:rPr lang="en-US" dirty="0" smtClean="0"/>
              <a:t>Bio-medical engineering  </a:t>
            </a:r>
            <a:endParaRPr lang="en-US" dirty="0"/>
          </a:p>
        </p:txBody>
      </p:sp>
      <p:pic>
        <p:nvPicPr>
          <p:cNvPr id="2052" name="Picture 4" descr="Image result for mechanical engineering graduate courses ucf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972" y="4056545"/>
            <a:ext cx="3769632" cy="212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61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6948" y="365126"/>
            <a:ext cx="894705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</a:lstStyle>
          <a:p>
            <a:pPr algn="ctr"/>
            <a:r>
              <a:rPr lang="en-US" dirty="0" smtClean="0"/>
              <a:t>Research prominence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— </a:t>
            </a:r>
            <a:r>
              <a:rPr lang="en-US" dirty="0" smtClean="0">
                <a:cs typeface="Calibri" panose="020F0502020204030204" pitchFamily="34" charset="0"/>
              </a:rPr>
              <a:t>centers of excellence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19743" y="1690690"/>
            <a:ext cx="8763000" cy="478044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/>
              <a:t>R</a:t>
            </a:r>
            <a:r>
              <a:rPr lang="en-US" dirty="0" smtClean="0"/>
              <a:t>esearch </a:t>
            </a:r>
            <a:r>
              <a:rPr lang="en-US" dirty="0"/>
              <a:t>centers/clusters has benefited the department </a:t>
            </a:r>
            <a:endParaRPr lang="en-US" dirty="0" smtClean="0"/>
          </a:p>
          <a:p>
            <a:pPr algn="just"/>
            <a:r>
              <a:rPr lang="en-US" dirty="0" smtClean="0"/>
              <a:t>CATER played an instrumental role in the success of MAE’s research endeavor</a:t>
            </a:r>
          </a:p>
          <a:p>
            <a:pPr lvl="1" algn="just"/>
            <a:r>
              <a:rPr lang="en-US" dirty="0" smtClean="0"/>
              <a:t>Don’t mess up with success</a:t>
            </a:r>
          </a:p>
          <a:p>
            <a:pPr lvl="1" algn="just"/>
            <a:r>
              <a:rPr lang="en-US" dirty="0" smtClean="0"/>
              <a:t>We will </a:t>
            </a:r>
            <a:r>
              <a:rPr lang="en-US" dirty="0"/>
              <a:t>continue to be committed to support and help the center grow to the best of its ability</a:t>
            </a:r>
            <a:endParaRPr lang="en-US" dirty="0" smtClean="0"/>
          </a:p>
          <a:p>
            <a:pPr algn="just"/>
            <a:r>
              <a:rPr lang="en-US" dirty="0" smtClean="0"/>
              <a:t>Clusters</a:t>
            </a:r>
          </a:p>
          <a:p>
            <a:pPr lvl="1" algn="just"/>
            <a:r>
              <a:rPr lang="en-US" dirty="0" smtClean="0"/>
              <a:t>Attempt to hire more faculty members</a:t>
            </a:r>
          </a:p>
          <a:p>
            <a:pPr lvl="2" algn="just"/>
            <a:r>
              <a:rPr lang="en-US" dirty="0"/>
              <a:t>Biionix</a:t>
            </a:r>
          </a:p>
          <a:p>
            <a:pPr lvl="2" algn="just"/>
            <a:r>
              <a:rPr lang="en-US" dirty="0" smtClean="0"/>
              <a:t>DAT</a:t>
            </a:r>
          </a:p>
          <a:p>
            <a:pPr lvl="1" algn="just"/>
            <a:r>
              <a:rPr lang="en-US" dirty="0" smtClean="0"/>
              <a:t>Help </a:t>
            </a:r>
            <a:r>
              <a:rPr lang="en-US" dirty="0"/>
              <a:t>the cluster develop and pursue a plethora of collaborative projects to become a hub for the bio-medical and mechanical engineering faculty members in the </a:t>
            </a:r>
            <a:r>
              <a:rPr lang="en-US" dirty="0" smtClean="0"/>
              <a:t>department </a:t>
            </a:r>
            <a:endParaRPr lang="en-US" dirty="0"/>
          </a:p>
        </p:txBody>
      </p:sp>
      <p:pic>
        <p:nvPicPr>
          <p:cNvPr id="3074" name="Picture 2" descr="Image result for cater ucf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913" y="3601016"/>
            <a:ext cx="2166258" cy="143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55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6948" y="365126"/>
            <a:ext cx="894705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</a:lstStyle>
          <a:p>
            <a:pPr algn="ctr"/>
            <a:r>
              <a:rPr lang="en-US" dirty="0" smtClean="0"/>
              <a:t>Research prominence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—</a:t>
            </a:r>
            <a:r>
              <a:rPr lang="en-US" dirty="0" smtClean="0">
                <a:cs typeface="Calibri" panose="020F0502020204030204" pitchFamily="34" charset="0"/>
              </a:rPr>
              <a:t>faculty hires and staff retention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28649" y="1825625"/>
            <a:ext cx="8395607" cy="4351338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MAE will </a:t>
            </a:r>
            <a:r>
              <a:rPr lang="en-US" dirty="0"/>
              <a:t>hire several additional Lecturers to help alleviate the </a:t>
            </a:r>
            <a:r>
              <a:rPr lang="en-US" dirty="0" smtClean="0"/>
              <a:t>undergraduate/graduate  </a:t>
            </a:r>
            <a:r>
              <a:rPr lang="en-US" dirty="0"/>
              <a:t>program </a:t>
            </a:r>
            <a:r>
              <a:rPr lang="en-US" dirty="0" smtClean="0"/>
              <a:t>demand</a:t>
            </a:r>
          </a:p>
          <a:p>
            <a:pPr lvl="1"/>
            <a:r>
              <a:rPr lang="en-US" dirty="0" smtClean="0"/>
              <a:t>Replacement hires</a:t>
            </a:r>
          </a:p>
          <a:p>
            <a:pPr lvl="1"/>
            <a:r>
              <a:rPr lang="en-US" dirty="0" smtClean="0"/>
              <a:t>Additional lines?</a:t>
            </a:r>
          </a:p>
          <a:p>
            <a:r>
              <a:rPr lang="en-US" dirty="0" smtClean="0"/>
              <a:t>MAE will </a:t>
            </a:r>
            <a:r>
              <a:rPr lang="en-US" dirty="0"/>
              <a:t>hire a couple of additional tenure-track faculty members, potentially through the cluster </a:t>
            </a:r>
            <a:r>
              <a:rPr lang="en-US" dirty="0" smtClean="0"/>
              <a:t>hires</a:t>
            </a:r>
          </a:p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health and growth of the </a:t>
            </a:r>
            <a:r>
              <a:rPr lang="en-US" dirty="0" smtClean="0"/>
              <a:t>MAE is critically </a:t>
            </a:r>
            <a:r>
              <a:rPr lang="en-US" dirty="0"/>
              <a:t>dependent on </a:t>
            </a:r>
            <a:r>
              <a:rPr lang="en-US" dirty="0" smtClean="0"/>
              <a:t>the </a:t>
            </a:r>
            <a:r>
              <a:rPr lang="en-US" dirty="0"/>
              <a:t>competency and </a:t>
            </a:r>
            <a:r>
              <a:rPr lang="en-US" dirty="0" smtClean="0"/>
              <a:t>motivation of faculty and staff members</a:t>
            </a:r>
          </a:p>
          <a:p>
            <a:pPr lvl="1"/>
            <a:r>
              <a:rPr lang="en-US" dirty="0" smtClean="0"/>
              <a:t>Morale </a:t>
            </a:r>
          </a:p>
          <a:p>
            <a:pPr lvl="1"/>
            <a:r>
              <a:rPr lang="en-US" dirty="0" smtClean="0"/>
              <a:t>Sense of belonging and appreciation</a:t>
            </a:r>
          </a:p>
          <a:p>
            <a:pPr lvl="1"/>
            <a:r>
              <a:rPr lang="en-US" dirty="0" smtClean="0"/>
              <a:t>Accommodation for staff specific needs</a:t>
            </a:r>
          </a:p>
          <a:p>
            <a:pPr lvl="1"/>
            <a:r>
              <a:rPr lang="en-US" dirty="0"/>
              <a:t>advocate for them to the college and university</a:t>
            </a:r>
          </a:p>
        </p:txBody>
      </p:sp>
      <p:pic>
        <p:nvPicPr>
          <p:cNvPr id="4098" name="Picture 2" descr="http://mae.ucf.edu/wp-content/uploads/2018/12/n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194" y="4606699"/>
            <a:ext cx="1570264" cy="157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42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Disclaimer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543" y="1825625"/>
            <a:ext cx="8090807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/>
              <a:t>The slides in this presentation are the result of the extremely dedicated and talented faculty and staff members of the MAE </a:t>
            </a:r>
            <a:r>
              <a:rPr lang="en-US" dirty="0" smtClean="0"/>
              <a:t>department, with the support of the college. </a:t>
            </a:r>
            <a:r>
              <a:rPr lang="en-US" dirty="0"/>
              <a:t>They collectively reflect the success of the department, not that of an individual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724" t="4086" r="4041" b="7064"/>
          <a:stretch/>
        </p:blipFill>
        <p:spPr>
          <a:xfrm>
            <a:off x="3722076" y="4255478"/>
            <a:ext cx="1570894" cy="152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50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Mentorship and support of junior faculty members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success of the junior faculty members will determine the future of this </a:t>
            </a:r>
            <a:r>
              <a:rPr lang="en-US" dirty="0" smtClean="0"/>
              <a:t>department</a:t>
            </a:r>
            <a:endParaRPr lang="en-US" dirty="0"/>
          </a:p>
          <a:p>
            <a:r>
              <a:rPr lang="en-US" dirty="0" smtClean="0"/>
              <a:t>Reduced </a:t>
            </a:r>
            <a:r>
              <a:rPr lang="en-US" dirty="0"/>
              <a:t>teaching load to tenure-track faculty members throughout their tenure </a:t>
            </a:r>
            <a:r>
              <a:rPr lang="en-US" dirty="0" smtClean="0"/>
              <a:t>process </a:t>
            </a:r>
          </a:p>
          <a:p>
            <a:r>
              <a:rPr lang="en-US" dirty="0" smtClean="0"/>
              <a:t>Professional </a:t>
            </a:r>
            <a:r>
              <a:rPr lang="en-US" dirty="0"/>
              <a:t>development workgroups </a:t>
            </a:r>
            <a:endParaRPr lang="en-US" dirty="0" smtClean="0"/>
          </a:p>
          <a:p>
            <a:r>
              <a:rPr lang="en-US" dirty="0" smtClean="0"/>
              <a:t>Office </a:t>
            </a:r>
            <a:r>
              <a:rPr lang="en-US" dirty="0"/>
              <a:t>of Research Fellowships </a:t>
            </a:r>
            <a:endParaRPr lang="en-US" dirty="0" smtClean="0"/>
          </a:p>
          <a:p>
            <a:r>
              <a:rPr lang="en-US" dirty="0" smtClean="0"/>
              <a:t>Department </a:t>
            </a:r>
            <a:r>
              <a:rPr lang="en-US" dirty="0"/>
              <a:t>chair will conduct biannual one-on-one meetings </a:t>
            </a:r>
            <a:endParaRPr lang="en-US" dirty="0" smtClean="0"/>
          </a:p>
          <a:p>
            <a:r>
              <a:rPr lang="en-US" dirty="0"/>
              <a:t>The chair’s open-door policy will continue in an effort to provide guidance, set expectations, and resolve issues as they emerge</a:t>
            </a:r>
          </a:p>
        </p:txBody>
      </p:sp>
    </p:spTree>
    <p:extLst>
      <p:ext uri="{BB962C8B-B14F-4D97-AF65-F5344CB8AC3E}">
        <p14:creationId xmlns:p14="http://schemas.microsoft.com/office/powerpoint/2010/main" val="390452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Specific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/>
              <a:t>new </a:t>
            </a:r>
            <a:r>
              <a:rPr lang="en-US" dirty="0" smtClean="0"/>
              <a:t>bio-medical engineering PhD program</a:t>
            </a:r>
            <a:endParaRPr lang="en-US" dirty="0"/>
          </a:p>
          <a:p>
            <a:r>
              <a:rPr lang="en-US" dirty="0" smtClean="0"/>
              <a:t>A </a:t>
            </a:r>
            <a:r>
              <a:rPr lang="en-US" dirty="0"/>
              <a:t>target graduation rate is set to 30-35 annually — about one student per tenure-earning/tenured faculty member on average annually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36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Undergraduate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167007" cy="4351338"/>
          </a:xfrm>
        </p:spPr>
        <p:txBody>
          <a:bodyPr/>
          <a:lstStyle/>
          <a:p>
            <a:r>
              <a:rPr lang="en-US" dirty="0" smtClean="0"/>
              <a:t>Hire </a:t>
            </a:r>
            <a:r>
              <a:rPr lang="en-US" dirty="0"/>
              <a:t>several exceptional </a:t>
            </a:r>
            <a:r>
              <a:rPr lang="en-US" dirty="0" smtClean="0"/>
              <a:t>lecturers </a:t>
            </a:r>
          </a:p>
          <a:p>
            <a:r>
              <a:rPr lang="en-US" dirty="0" smtClean="0"/>
              <a:t>Commitment to the </a:t>
            </a:r>
            <a:r>
              <a:rPr lang="en-US" dirty="0"/>
              <a:t>development </a:t>
            </a:r>
            <a:r>
              <a:rPr lang="en-US" dirty="0" smtClean="0"/>
              <a:t>of leading edge educational content</a:t>
            </a:r>
          </a:p>
          <a:p>
            <a:r>
              <a:rPr lang="en-US" dirty="0"/>
              <a:t>C</a:t>
            </a:r>
            <a:r>
              <a:rPr lang="en-US" dirty="0" smtClean="0"/>
              <a:t>ontinue </a:t>
            </a:r>
            <a:r>
              <a:rPr lang="en-US" dirty="0"/>
              <a:t>to leverage more effectively technology in the </a:t>
            </a:r>
            <a:r>
              <a:rPr lang="en-US" dirty="0" smtClean="0"/>
              <a:t>classroom </a:t>
            </a:r>
          </a:p>
          <a:p>
            <a:r>
              <a:rPr lang="en-US" dirty="0"/>
              <a:t>E</a:t>
            </a:r>
            <a:r>
              <a:rPr lang="en-US" dirty="0" smtClean="0"/>
              <a:t>ncourage </a:t>
            </a:r>
            <a:r>
              <a:rPr lang="en-US" dirty="0"/>
              <a:t>faculty to engage in engineering education </a:t>
            </a:r>
            <a:r>
              <a:rPr lang="en-US" dirty="0" smtClean="0"/>
              <a:t>initiatives </a:t>
            </a:r>
          </a:p>
          <a:p>
            <a:r>
              <a:rPr lang="en-US" dirty="0"/>
              <a:t>E</a:t>
            </a:r>
            <a:r>
              <a:rPr lang="en-US" dirty="0" smtClean="0"/>
              <a:t>xpand </a:t>
            </a:r>
            <a:r>
              <a:rPr lang="en-US" dirty="0"/>
              <a:t>Honors courses </a:t>
            </a:r>
            <a:r>
              <a:rPr lang="en-US" dirty="0" smtClean="0"/>
              <a:t>portfolio</a:t>
            </a:r>
            <a:endParaRPr lang="en-US" dirty="0"/>
          </a:p>
        </p:txBody>
      </p:sp>
      <p:pic>
        <p:nvPicPr>
          <p:cNvPr id="5122" name="Picture 2" descr="Image result for undergraduate mae ucf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746" y="4792888"/>
            <a:ext cx="1662340" cy="166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44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Undergraduate — adaptive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829" y="1825625"/>
            <a:ext cx="8602435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</a:t>
            </a:r>
            <a:r>
              <a:rPr lang="en-US" dirty="0"/>
              <a:t>department, UCF’s Center for Distributed Learning (</a:t>
            </a:r>
            <a:r>
              <a:rPr lang="en-US" dirty="0" smtClean="0"/>
              <a:t>CDL) will attempt to develop </a:t>
            </a:r>
            <a:r>
              <a:rPr lang="en-US" dirty="0"/>
              <a:t>adaptive learning models on a large </a:t>
            </a:r>
            <a:r>
              <a:rPr lang="en-US" dirty="0" smtClean="0"/>
              <a:t>scale </a:t>
            </a:r>
          </a:p>
          <a:p>
            <a:r>
              <a:rPr lang="en-US" dirty="0" smtClean="0"/>
              <a:t>A </a:t>
            </a:r>
            <a:r>
              <a:rPr lang="en-US" dirty="0"/>
              <a:t>portfolio of </a:t>
            </a:r>
            <a:r>
              <a:rPr lang="en-US" dirty="0" smtClean="0"/>
              <a:t>mechanical </a:t>
            </a:r>
            <a:r>
              <a:rPr lang="en-US" dirty="0"/>
              <a:t>and aerospace engineering </a:t>
            </a:r>
            <a:r>
              <a:rPr lang="en-US" dirty="0" smtClean="0"/>
              <a:t>courses will </a:t>
            </a:r>
            <a:r>
              <a:rPr lang="en-US" dirty="0"/>
              <a:t>be </a:t>
            </a:r>
            <a:r>
              <a:rPr lang="en-US" dirty="0" smtClean="0"/>
              <a:t>developed based </a:t>
            </a:r>
            <a:r>
              <a:rPr lang="en-US" dirty="0"/>
              <a:t>on these </a:t>
            </a:r>
            <a:r>
              <a:rPr lang="en-US" dirty="0" smtClean="0"/>
              <a:t>models</a:t>
            </a:r>
          </a:p>
          <a:p>
            <a:r>
              <a:rPr lang="en-US" dirty="0" smtClean="0"/>
              <a:t>Faculty </a:t>
            </a:r>
            <a:r>
              <a:rPr lang="en-US" dirty="0"/>
              <a:t>members </a:t>
            </a:r>
            <a:r>
              <a:rPr lang="en-US" dirty="0" smtClean="0"/>
              <a:t>together with the CDL will </a:t>
            </a:r>
            <a:r>
              <a:rPr lang="en-US" dirty="0"/>
              <a:t>collectively develop </a:t>
            </a:r>
            <a:r>
              <a:rPr lang="en-US" dirty="0" smtClean="0"/>
              <a:t>adaptive </a:t>
            </a:r>
            <a:r>
              <a:rPr lang="en-US" dirty="0"/>
              <a:t>learning </a:t>
            </a:r>
            <a:r>
              <a:rPr lang="en-US" dirty="0" smtClean="0"/>
              <a:t>modules for foundation </a:t>
            </a:r>
            <a:r>
              <a:rPr lang="en-US" dirty="0"/>
              <a:t>courses (e.g. dynamics, Thermodynamics, etc</a:t>
            </a:r>
            <a:r>
              <a:rPr lang="en-US" dirty="0" smtClean="0"/>
              <a:t>.)</a:t>
            </a:r>
          </a:p>
          <a:p>
            <a:r>
              <a:rPr lang="en-US" dirty="0" smtClean="0"/>
              <a:t>Research </a:t>
            </a:r>
            <a:r>
              <a:rPr lang="en-US" dirty="0"/>
              <a:t>about the educational effectiveness of this effort will be carried out together with CDL’s staff and MAE </a:t>
            </a:r>
            <a:r>
              <a:rPr lang="en-US" dirty="0" smtClean="0"/>
              <a:t>faculty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84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</a:lstStyle>
          <a:p>
            <a:pPr algn="ctr"/>
            <a:r>
              <a:rPr lang="en-US" dirty="0" smtClean="0"/>
              <a:t>Undergraduate </a:t>
            </a:r>
            <a:r>
              <a:rPr lang="en-US" dirty="0"/>
              <a:t>— Interdisciplinary (I) design program 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76201" y="1825625"/>
            <a:ext cx="8893628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Aligning </a:t>
            </a:r>
            <a:r>
              <a:rPr lang="en-US" dirty="0"/>
              <a:t>curriculum across department </a:t>
            </a:r>
            <a:r>
              <a:rPr lang="en-US" dirty="0" smtClean="0"/>
              <a:t>will continue</a:t>
            </a:r>
          </a:p>
          <a:p>
            <a:r>
              <a:rPr lang="en-US" dirty="0" smtClean="0"/>
              <a:t>In </a:t>
            </a:r>
            <a:r>
              <a:rPr lang="en-US" dirty="0"/>
              <a:t>the coming years this effort will continue and will result in a unified </a:t>
            </a:r>
            <a:r>
              <a:rPr lang="en-US" b="1" dirty="0" smtClean="0">
                <a:solidFill>
                  <a:srgbClr val="FF0000"/>
                </a:solidFill>
              </a:rPr>
              <a:t>college-wide program</a:t>
            </a:r>
            <a:endParaRPr lang="en-US" dirty="0" smtClean="0"/>
          </a:p>
          <a:p>
            <a:r>
              <a:rPr lang="en-US" dirty="0" smtClean="0"/>
              <a:t>Funds </a:t>
            </a:r>
            <a:r>
              <a:rPr lang="en-US" dirty="0"/>
              <a:t>for industry-sponsored projects will continue to increase with a target annual support of $500k to $</a:t>
            </a:r>
            <a:r>
              <a:rPr lang="en-US" dirty="0" smtClean="0"/>
              <a:t>1M</a:t>
            </a:r>
          </a:p>
          <a:p>
            <a:r>
              <a:rPr lang="en-US" dirty="0" smtClean="0"/>
              <a:t>The program will be self-sufficient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39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365126"/>
            <a:ext cx="9144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</a:lstStyle>
          <a:p>
            <a:pPr algn="ctr"/>
            <a:r>
              <a:rPr lang="en-US" dirty="0" smtClean="0"/>
              <a:t>Undergraduate 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10935" y="1368425"/>
            <a:ext cx="78867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M</a:t>
            </a:r>
            <a:r>
              <a:rPr lang="en-US" dirty="0" smtClean="0"/>
              <a:t>ixed </a:t>
            </a:r>
            <a:r>
              <a:rPr lang="en-US" dirty="0"/>
              <a:t>mode course </a:t>
            </a:r>
            <a:r>
              <a:rPr lang="en-US"/>
              <a:t>offering </a:t>
            </a:r>
            <a:r>
              <a:rPr lang="en-US" smtClean="0"/>
              <a:t>in </a:t>
            </a:r>
            <a:r>
              <a:rPr lang="en-US" dirty="0" smtClean="0"/>
              <a:t>the majority </a:t>
            </a:r>
            <a:r>
              <a:rPr lang="en-US" dirty="0"/>
              <a:t>of </a:t>
            </a:r>
            <a:r>
              <a:rPr lang="en-US" dirty="0" smtClean="0"/>
              <a:t>foundation </a:t>
            </a:r>
            <a:r>
              <a:rPr lang="en-US" dirty="0"/>
              <a:t>courses and beyond; </a:t>
            </a:r>
          </a:p>
          <a:p>
            <a:pPr lvl="0"/>
            <a:r>
              <a:rPr lang="en-US" dirty="0"/>
              <a:t>Continue to </a:t>
            </a:r>
            <a:r>
              <a:rPr lang="en-US" dirty="0" smtClean="0"/>
              <a:t>use </a:t>
            </a:r>
            <a:r>
              <a:rPr lang="en-US" dirty="0"/>
              <a:t>technology </a:t>
            </a:r>
            <a:r>
              <a:rPr lang="en-US" dirty="0" smtClean="0"/>
              <a:t>to </a:t>
            </a:r>
            <a:r>
              <a:rPr lang="en-US" dirty="0"/>
              <a:t>improve online content to better serve undergraduate and graduate students.</a:t>
            </a:r>
          </a:p>
          <a:p>
            <a:pPr lvl="0"/>
            <a:r>
              <a:rPr lang="en-US" dirty="0"/>
              <a:t>Offer 10-12 Honors courses annually to expand the personalized teaching environment within a very large undergraduate </a:t>
            </a:r>
            <a:r>
              <a:rPr lang="en-US" dirty="0" smtClean="0"/>
              <a:t>program</a:t>
            </a:r>
          </a:p>
          <a:p>
            <a:pPr lvl="0"/>
            <a:r>
              <a:rPr lang="en-US" dirty="0" smtClean="0"/>
              <a:t>Project </a:t>
            </a:r>
            <a:r>
              <a:rPr lang="en-US" dirty="0"/>
              <a:t>based learning models will be emphasized in these </a:t>
            </a:r>
            <a:r>
              <a:rPr lang="en-US" dirty="0" smtClean="0"/>
              <a:t>sections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77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6923" y="2741683"/>
            <a:ext cx="3842519" cy="678730"/>
          </a:xfrm>
        </p:spPr>
        <p:txBody>
          <a:bodyPr>
            <a:no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Questions?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054" y="6087031"/>
            <a:ext cx="571343" cy="77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64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7C2AC85-F316-ED49-9034-AE884663E7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054" y="6087031"/>
            <a:ext cx="571343" cy="770969"/>
          </a:xfrm>
          <a:prstGeom prst="rect">
            <a:avLst/>
          </a:prstGeom>
        </p:spPr>
      </p:pic>
      <p:sp>
        <p:nvSpPr>
          <p:cNvPr id="16" name="Text Placeholder 2"/>
          <p:cNvSpPr txBox="1">
            <a:spLocks/>
          </p:cNvSpPr>
          <p:nvPr/>
        </p:nvSpPr>
        <p:spPr>
          <a:xfrm>
            <a:off x="-221162" y="1177067"/>
            <a:ext cx="2677261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F19</a:t>
            </a:r>
          </a:p>
        </p:txBody>
      </p:sp>
      <p:sp>
        <p:nvSpPr>
          <p:cNvPr id="17" name="Content Placeholder 3"/>
          <p:cNvSpPr txBox="1">
            <a:spLocks/>
          </p:cNvSpPr>
          <p:nvPr/>
        </p:nvSpPr>
        <p:spPr>
          <a:xfrm>
            <a:off x="136401" y="2000979"/>
            <a:ext cx="2249271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EGN 3321: Dynamics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EGN 3343: Thermodynamics –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EML 3701: Fluid Mechanics I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EML 4142: Heat Transfer 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EML 4703: Fluid Mechanics II</a:t>
            </a:r>
          </a:p>
        </p:txBody>
      </p:sp>
      <p:sp>
        <p:nvSpPr>
          <p:cNvPr id="18" name="Text Placeholder 4"/>
          <p:cNvSpPr txBox="1">
            <a:spLocks/>
          </p:cNvSpPr>
          <p:nvPr/>
        </p:nvSpPr>
        <p:spPr>
          <a:xfrm>
            <a:off x="2046614" y="1106728"/>
            <a:ext cx="2690446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S20</a:t>
            </a:r>
          </a:p>
        </p:txBody>
      </p:sp>
      <p:sp>
        <p:nvSpPr>
          <p:cNvPr id="19" name="Content Placeholder 5"/>
          <p:cNvSpPr txBox="1">
            <a:spLocks/>
          </p:cNvSpPr>
          <p:nvPr/>
        </p:nvSpPr>
        <p:spPr>
          <a:xfrm>
            <a:off x="2154829" y="2017097"/>
            <a:ext cx="2145334" cy="1615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EGN 3321: Dynamics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EGN 3343: Thermodynamics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EML 4142: Heat Transfer I</a:t>
            </a:r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3834994" y="1141898"/>
            <a:ext cx="2677261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F20</a:t>
            </a:r>
          </a:p>
        </p:txBody>
      </p:sp>
      <p:sp>
        <p:nvSpPr>
          <p:cNvPr id="21" name="Content Placeholder 3"/>
          <p:cNvSpPr txBox="1">
            <a:spLocks/>
          </p:cNvSpPr>
          <p:nvPr/>
        </p:nvSpPr>
        <p:spPr>
          <a:xfrm>
            <a:off x="4172008" y="2023686"/>
            <a:ext cx="2574623" cy="4247424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BME 3211: Bio-Mechanics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EGM 3601: Solid Mechanics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Dynamics (2 sections)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EGN 3343: Thermodynamics (2 sections)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EML 3262: Kinematics of Mechanisms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EML 3701: Fluid Mechanics I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EML 4142: Heat Transfer 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EML 4143: Heat Transfer II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EML 4313: Intermediate Dynamics and Controls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EML 4703: Fluid Mechanics II</a:t>
            </a:r>
          </a:p>
        </p:txBody>
      </p:sp>
      <p:sp>
        <p:nvSpPr>
          <p:cNvPr id="22" name="Text Placeholder 4"/>
          <p:cNvSpPr txBox="1">
            <a:spLocks/>
          </p:cNvSpPr>
          <p:nvPr/>
        </p:nvSpPr>
        <p:spPr>
          <a:xfrm>
            <a:off x="6227982" y="1138231"/>
            <a:ext cx="2690446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S21</a:t>
            </a:r>
          </a:p>
        </p:txBody>
      </p:sp>
      <p:sp>
        <p:nvSpPr>
          <p:cNvPr id="23" name="Content Placeholder 5"/>
          <p:cNvSpPr txBox="1">
            <a:spLocks/>
          </p:cNvSpPr>
          <p:nvPr/>
        </p:nvSpPr>
        <p:spPr>
          <a:xfrm>
            <a:off x="6849293" y="2046565"/>
            <a:ext cx="2294707" cy="368458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EGM 3601: Solid Mechanics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EGN 3321: (2 sections)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EGN 3343: Thermodynamics (2 sections)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EML 3101: Thermodynamics of Mechanical Systems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EML 3701: Fluid Mechanics I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EML 4142: Heat Transfer I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 3101 - Fundamentals of Aerodynamics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6535" y="5732457"/>
            <a:ext cx="1934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Total: 5 sections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72355" y="5732457"/>
            <a:ext cx="1934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Total: 12 sections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127738" y="5738309"/>
            <a:ext cx="1934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Total: 3 sections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053089" y="5741295"/>
            <a:ext cx="1934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Total: 9 sections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-13832" y="190574"/>
            <a:ext cx="91578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atin typeface="Helvetica" charset="0"/>
                <a:ea typeface="Helvetica" charset="0"/>
                <a:cs typeface="Helvetica" charset="0"/>
              </a:rPr>
              <a:t>Mixed mode courses — 2019/2020</a:t>
            </a:r>
          </a:p>
        </p:txBody>
      </p:sp>
    </p:spTree>
    <p:extLst>
      <p:ext uri="{BB962C8B-B14F-4D97-AF65-F5344CB8AC3E}">
        <p14:creationId xmlns:p14="http://schemas.microsoft.com/office/powerpoint/2010/main" val="131823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507" y="-18824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Chair’s </a:t>
            </a:r>
            <a:r>
              <a:rPr lang="en-US" dirty="0"/>
              <a:t>responsibilities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0" y="1306739"/>
            <a:ext cx="7886700" cy="464748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Work with stake holders to set the tone, expectations, and </a:t>
            </a:r>
            <a:r>
              <a:rPr lang="en-US" dirty="0" smtClean="0"/>
              <a:t>culture</a:t>
            </a:r>
          </a:p>
          <a:p>
            <a:r>
              <a:rPr lang="en-US" dirty="0" smtClean="0"/>
              <a:t>First </a:t>
            </a:r>
            <a:r>
              <a:rPr lang="en-US" dirty="0"/>
              <a:t>and foremost to serve the faculty, staff members, and </a:t>
            </a:r>
            <a:r>
              <a:rPr lang="en-US" dirty="0" smtClean="0"/>
              <a:t>students</a:t>
            </a:r>
          </a:p>
          <a:p>
            <a:r>
              <a:rPr lang="en-US" dirty="0" smtClean="0"/>
              <a:t>Enable </a:t>
            </a:r>
            <a:r>
              <a:rPr lang="en-US" dirty="0"/>
              <a:t>faculty and staff to take initiatives to support the department and college</a:t>
            </a:r>
          </a:p>
          <a:p>
            <a:r>
              <a:rPr lang="en-US" dirty="0"/>
              <a:t>Advocate</a:t>
            </a:r>
          </a:p>
          <a:p>
            <a:pPr lvl="1"/>
            <a:r>
              <a:rPr lang="en-US" dirty="0"/>
              <a:t>to stakeholders</a:t>
            </a:r>
          </a:p>
          <a:p>
            <a:pPr lvl="1"/>
            <a:r>
              <a:rPr lang="en-US" dirty="0"/>
              <a:t>its programs </a:t>
            </a:r>
          </a:p>
          <a:p>
            <a:r>
              <a:rPr lang="en-US" dirty="0"/>
              <a:t>Represent the administration</a:t>
            </a:r>
          </a:p>
          <a:p>
            <a:r>
              <a:rPr lang="en-US" dirty="0"/>
              <a:t>Provide a forum for everyone to be heard</a:t>
            </a:r>
          </a:p>
          <a:p>
            <a:pPr lvl="1"/>
            <a:r>
              <a:rPr lang="en-US" dirty="0"/>
              <a:t>Faculty meetings/retreats</a:t>
            </a:r>
          </a:p>
          <a:p>
            <a:pPr lvl="1"/>
            <a:r>
              <a:rPr lang="en-US" dirty="0"/>
              <a:t>Open-door policy</a:t>
            </a:r>
          </a:p>
          <a:p>
            <a:r>
              <a:rPr lang="en-US" dirty="0"/>
              <a:t>Build consensus</a:t>
            </a:r>
          </a:p>
          <a:p>
            <a:r>
              <a:rPr lang="en-US" dirty="0"/>
              <a:t>Provide a vision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71" y="4740886"/>
            <a:ext cx="1785257" cy="17852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235" y="2841854"/>
            <a:ext cx="1677236" cy="167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45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804" y="-28832"/>
            <a:ext cx="8229600" cy="943232"/>
          </a:xfrm>
        </p:spPr>
        <p:txBody>
          <a:bodyPr/>
          <a:lstStyle/>
          <a:p>
            <a:pPr algn="ctr"/>
            <a:r>
              <a:rPr lang="en-US" dirty="0"/>
              <a:t>By the numbers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872345778"/>
              </p:ext>
            </p:extLst>
          </p:nvPr>
        </p:nvGraphicFramePr>
        <p:xfrm>
          <a:off x="267804" y="838200"/>
          <a:ext cx="8458200" cy="5267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400">
                  <a:extLst>
                    <a:ext uri="{9D8B030D-6E8A-4147-A177-3AD203B41FA5}">
                      <a16:colId xmlns="" xmlns:a16="http://schemas.microsoft.com/office/drawing/2014/main" val="136296483"/>
                    </a:ext>
                  </a:extLst>
                </a:gridCol>
                <a:gridCol w="2403315">
                  <a:extLst>
                    <a:ext uri="{9D8B030D-6E8A-4147-A177-3AD203B41FA5}">
                      <a16:colId xmlns="" xmlns:a16="http://schemas.microsoft.com/office/drawing/2014/main" val="4181358865"/>
                    </a:ext>
                  </a:extLst>
                </a:gridCol>
                <a:gridCol w="1825785">
                  <a:extLst>
                    <a:ext uri="{9D8B030D-6E8A-4147-A177-3AD203B41FA5}">
                      <a16:colId xmlns="" xmlns:a16="http://schemas.microsoft.com/office/drawing/2014/main" val="3302990099"/>
                    </a:ext>
                  </a:extLst>
                </a:gridCol>
                <a:gridCol w="1409700">
                  <a:extLst>
                    <a:ext uri="{9D8B030D-6E8A-4147-A177-3AD203B41FA5}">
                      <a16:colId xmlns="" xmlns:a16="http://schemas.microsoft.com/office/drawing/2014/main" val="34757080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Multiplier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65093783"/>
                  </a:ext>
                </a:extLst>
              </a:tr>
              <a:tr h="182880">
                <a:tc gridSpan="4"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Resources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8028075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400" dirty="0"/>
                        <a:t>Faculty headcount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B050"/>
                          </a:solidFill>
                        </a:rPr>
                        <a:t>×1.5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932292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400" dirty="0"/>
                        <a:t>Full-time staff headcount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×1.0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95144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400" dirty="0"/>
                        <a:t>Operation</a:t>
                      </a:r>
                      <a:r>
                        <a:rPr lang="en-US" sz="1400" baseline="0" dirty="0"/>
                        <a:t> budget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$268,419 (FY 15)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$230,225 (FY 19)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</a:rPr>
                        <a:t>×0.83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4441726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400" dirty="0"/>
                        <a:t>GTA/ORC fellowship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~37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B050"/>
                          </a:solidFill>
                        </a:rPr>
                        <a:t>×1.6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38235839"/>
                  </a:ext>
                </a:extLst>
              </a:tr>
              <a:tr h="182880">
                <a:tc gridSpan="4">
                  <a:txBody>
                    <a:bodyPr/>
                    <a:lstStyle/>
                    <a:p>
                      <a:r>
                        <a:rPr lang="en-US" sz="1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Outcomes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37386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PhD enrollment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B050"/>
                          </a:solidFill>
                        </a:rPr>
                        <a:t>×1.8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819001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PhD graduation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B050"/>
                          </a:solidFill>
                        </a:rPr>
                        <a:t>×1.6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4197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UG enrollment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2,732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3,876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B050"/>
                          </a:solidFill>
                        </a:rPr>
                        <a:t>×1.42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42341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G</a:t>
                      </a:r>
                      <a:r>
                        <a:rPr lang="en-US" sz="1400" baseline="0" dirty="0"/>
                        <a:t> enrollment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B050"/>
                          </a:solidFill>
                        </a:rPr>
                        <a:t>×2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9614615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400" dirty="0"/>
                        <a:t>Research expenditure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$3.2M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$6.6M (AY19)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B050"/>
                          </a:solidFill>
                        </a:rPr>
                        <a:t>×2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29964404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r>
                        <a:rPr lang="en-US" sz="1400" dirty="0"/>
                        <a:t>PhD programs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B050"/>
                          </a:solidFill>
                        </a:rPr>
                        <a:t>×2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5268812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en-US" sz="1400" dirty="0"/>
                        <a:t>MS programs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B050"/>
                          </a:solidFill>
                        </a:rPr>
                        <a:t>×1.5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78961889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r>
                        <a:rPr lang="en-US" sz="1400" dirty="0"/>
                        <a:t>Capstone</a:t>
                      </a:r>
                      <a:r>
                        <a:rPr lang="en-US" sz="1400" baseline="0" dirty="0"/>
                        <a:t> funding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~$0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~$300k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00B050"/>
                          </a:solidFill>
                        </a:rPr>
                        <a:t>×∞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1869148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400" dirty="0"/>
                        <a:t>US and &amp; report Ranking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00B050"/>
                          </a:solidFill>
                        </a:rPr>
                        <a:t>×0.65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4729149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57200" y="6106160"/>
            <a:ext cx="7680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Take home message: </a:t>
            </a:r>
            <a:r>
              <a:rPr lang="en-US" sz="2400" b="1" dirty="0" smtClean="0">
                <a:solidFill>
                  <a:srgbClr val="00B050"/>
                </a:solidFill>
                <a:ea typeface="+mj-ea"/>
                <a:cs typeface="+mj-cs"/>
              </a:rPr>
              <a:t>×1.4- 2</a:t>
            </a:r>
            <a:r>
              <a:rPr lang="en-US" sz="2400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en-US" sz="2400" dirty="0">
                <a:solidFill>
                  <a:prstClr val="black"/>
                </a:solidFill>
                <a:ea typeface="+mj-ea"/>
                <a:cs typeface="+mj-cs"/>
              </a:rPr>
              <a:t>outcomes; Resources: ×</a:t>
            </a:r>
            <a:r>
              <a:rPr lang="en-US" sz="2400" dirty="0">
                <a:solidFill>
                  <a:srgbClr val="FF0000"/>
                </a:solidFill>
                <a:ea typeface="+mj-ea"/>
                <a:cs typeface="+mj-cs"/>
              </a:rPr>
              <a:t>0.83</a:t>
            </a:r>
            <a:r>
              <a:rPr lang="en-US" sz="2400" dirty="0">
                <a:solidFill>
                  <a:prstClr val="black"/>
                </a:solidFill>
                <a:ea typeface="+mj-ea"/>
                <a:cs typeface="+mj-cs"/>
              </a:rPr>
              <a:t>-</a:t>
            </a:r>
            <a:r>
              <a:rPr lang="en-US" sz="2400" dirty="0">
                <a:solidFill>
                  <a:srgbClr val="00B050"/>
                </a:solidFill>
                <a:ea typeface="+mj-ea"/>
                <a:cs typeface="+mj-cs"/>
              </a:rPr>
              <a:t>1.6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67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788" y="11893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Graduate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788" y="1327389"/>
            <a:ext cx="7886700" cy="4786190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Key players: Jihua (Jan) Gou, Seetha </a:t>
            </a:r>
            <a:r>
              <a:rPr lang="en-US" dirty="0" err="1"/>
              <a:t>Raghavan</a:t>
            </a:r>
            <a:r>
              <a:rPr lang="en-US" dirty="0"/>
              <a:t>, Jeffery Kauffman, and Alain Kassab</a:t>
            </a:r>
          </a:p>
          <a:p>
            <a:r>
              <a:rPr lang="en-US" dirty="0" smtClean="0"/>
              <a:t>PhD </a:t>
            </a:r>
            <a:r>
              <a:rPr lang="en-US" dirty="0"/>
              <a:t>applicants </a:t>
            </a:r>
          </a:p>
          <a:p>
            <a:pPr lvl="1"/>
            <a:r>
              <a:rPr lang="en-US" dirty="0"/>
              <a:t>From </a:t>
            </a:r>
            <a:r>
              <a:rPr lang="en-US" b="1" dirty="0">
                <a:solidFill>
                  <a:srgbClr val="FF0000"/>
                </a:solidFill>
              </a:rPr>
              <a:t>76</a:t>
            </a:r>
            <a:r>
              <a:rPr lang="en-US" dirty="0"/>
              <a:t> (2015) to </a:t>
            </a:r>
            <a:r>
              <a:rPr lang="en-US" b="1" dirty="0">
                <a:solidFill>
                  <a:srgbClr val="FF0000"/>
                </a:solidFill>
              </a:rPr>
              <a:t>247</a:t>
            </a:r>
            <a:r>
              <a:rPr lang="en-US" dirty="0"/>
              <a:t> (2019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PhD acceptance rate:</a:t>
            </a:r>
          </a:p>
          <a:p>
            <a:pPr lvl="2"/>
            <a:r>
              <a:rPr lang="en-US" dirty="0" smtClean="0"/>
              <a:t>2015: 71.5%</a:t>
            </a:r>
          </a:p>
          <a:p>
            <a:pPr lvl="2"/>
            <a:r>
              <a:rPr lang="en-US" dirty="0" smtClean="0"/>
              <a:t>2019: 27.1%</a:t>
            </a:r>
            <a:endParaRPr lang="en-US" dirty="0"/>
          </a:p>
          <a:p>
            <a:r>
              <a:rPr lang="en-US" dirty="0" smtClean="0"/>
              <a:t>PhD </a:t>
            </a:r>
            <a:r>
              <a:rPr lang="en-US" dirty="0"/>
              <a:t>degrees </a:t>
            </a:r>
            <a:r>
              <a:rPr lang="en-US" dirty="0" smtClean="0"/>
              <a:t>awarded</a:t>
            </a:r>
          </a:p>
          <a:p>
            <a:pPr lvl="1"/>
            <a:r>
              <a:rPr lang="en-US" dirty="0" smtClean="0"/>
              <a:t>From an average of 5-6 before AY15 to 18 in AY19</a:t>
            </a:r>
          </a:p>
          <a:p>
            <a:pPr lvl="2"/>
            <a:r>
              <a:rPr lang="en-US" dirty="0" smtClean="0"/>
              <a:t>AY15: 80/5.5=14.5 years</a:t>
            </a:r>
          </a:p>
          <a:p>
            <a:pPr lvl="2"/>
            <a:r>
              <a:rPr lang="en-US" dirty="0" smtClean="0"/>
              <a:t>AY19: 145/18=8 </a:t>
            </a:r>
            <a:r>
              <a:rPr lang="en-US" dirty="0"/>
              <a:t>years </a:t>
            </a:r>
            <a:endParaRPr lang="en-US" dirty="0" smtClean="0"/>
          </a:p>
          <a:p>
            <a:pPr lvl="1"/>
            <a:r>
              <a:rPr lang="en-US" dirty="0" smtClean="0"/>
              <a:t>AY20 is projected to be another record year</a:t>
            </a:r>
          </a:p>
          <a:p>
            <a:r>
              <a:rPr lang="en-US" dirty="0" smtClean="0"/>
              <a:t>New graduate programs</a:t>
            </a:r>
          </a:p>
          <a:p>
            <a:pPr lvl="1"/>
            <a:r>
              <a:rPr lang="en-US" dirty="0" smtClean="0"/>
              <a:t>PhD Aerospace</a:t>
            </a:r>
          </a:p>
          <a:p>
            <a:pPr lvl="1"/>
            <a:r>
              <a:rPr lang="en-US" dirty="0" smtClean="0"/>
              <a:t>MS </a:t>
            </a:r>
            <a:r>
              <a:rPr lang="en-US" dirty="0"/>
              <a:t>bio-medical </a:t>
            </a:r>
            <a:r>
              <a:rPr lang="en-US" dirty="0" smtClean="0"/>
              <a:t>engineering</a:t>
            </a:r>
          </a:p>
          <a:p>
            <a:pPr lvl="1"/>
            <a:r>
              <a:rPr lang="en-US" dirty="0"/>
              <a:t>Online tracks in MSME and MSAE </a:t>
            </a:r>
          </a:p>
          <a:p>
            <a:r>
              <a:rPr lang="en-US" dirty="0" smtClean="0"/>
              <a:t>35 </a:t>
            </a:r>
            <a:r>
              <a:rPr lang="en-US" dirty="0"/>
              <a:t>new doctoral </a:t>
            </a:r>
            <a:r>
              <a:rPr lang="en-US" dirty="0" smtClean="0"/>
              <a:t>students every year</a:t>
            </a:r>
          </a:p>
          <a:p>
            <a:pPr lvl="1"/>
            <a:r>
              <a:rPr lang="en-US" dirty="0" smtClean="0"/>
              <a:t>OR </a:t>
            </a:r>
            <a:r>
              <a:rPr lang="en-US" dirty="0"/>
              <a:t>fellowships (20-25 a year for the last four years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GTAs</a:t>
            </a:r>
          </a:p>
          <a:p>
            <a:pPr lvl="1"/>
            <a:r>
              <a:rPr lang="en-US" dirty="0" smtClean="0"/>
              <a:t>GRAs </a:t>
            </a:r>
          </a:p>
          <a:p>
            <a:pPr lvl="1"/>
            <a:r>
              <a:rPr lang="en-US" dirty="0" smtClean="0"/>
              <a:t>Other fellowships (e.g., NSF, Fulbright)  </a:t>
            </a:r>
            <a:endParaRPr lang="en-US" dirty="0"/>
          </a:p>
          <a:p>
            <a:r>
              <a:rPr lang="en-US" dirty="0"/>
              <a:t>Major emphasis on </a:t>
            </a:r>
            <a:r>
              <a:rPr lang="en-US" dirty="0" smtClean="0"/>
              <a:t>recruitment </a:t>
            </a:r>
          </a:p>
          <a:p>
            <a:pPr lvl="1"/>
            <a:r>
              <a:rPr lang="en-US" dirty="0" smtClean="0"/>
              <a:t>Stories and ads in various media outlets (Study International), Webinars with prospective graduate students, target list to international colleagues, etc. 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1062" y="1975337"/>
            <a:ext cx="1131277" cy="113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76200"/>
            <a:ext cx="8229600" cy="1143000"/>
          </a:xfrm>
        </p:spPr>
        <p:txBody>
          <a:bodyPr/>
          <a:lstStyle/>
          <a:p>
            <a:r>
              <a:rPr lang="en-US" dirty="0"/>
              <a:t>Graduate enrollment data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609600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Courtesy of Dr. Jan Gou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990600" y="1544768"/>
          <a:ext cx="7272337" cy="489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050" name="Picture 2" descr="http://mae.ucf.edu/wp-content/uploads/2018/12/gou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47" y="304800"/>
            <a:ext cx="1197673" cy="119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61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PhD applications</a:t>
            </a: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8809132"/>
              </p:ext>
            </p:extLst>
          </p:nvPr>
        </p:nvGraphicFramePr>
        <p:xfrm>
          <a:off x="628650" y="1458686"/>
          <a:ext cx="7886700" cy="3999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981200" y="5257800"/>
            <a:ext cx="586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Applied 2019/Applied 2015=3.25</a:t>
            </a:r>
          </a:p>
          <a:p>
            <a:r>
              <a:rPr lang="en-US" dirty="0"/>
              <a:t>Accepted 2019/Accepted 2015=1.2</a:t>
            </a:r>
          </a:p>
          <a:p>
            <a:r>
              <a:rPr lang="en-US" dirty="0"/>
              <a:t>Enrolled 2019/Enrolled 2015= 2.6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609600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Courtesy of Dr. Jan Gou</a:t>
            </a:r>
          </a:p>
        </p:txBody>
      </p:sp>
    </p:spTree>
    <p:extLst>
      <p:ext uri="{BB962C8B-B14F-4D97-AF65-F5344CB8AC3E}">
        <p14:creationId xmlns:p14="http://schemas.microsoft.com/office/powerpoint/2010/main" val="201759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PhD degrees awarded</a:t>
            </a: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5063592"/>
              </p:ext>
            </p:extLst>
          </p:nvPr>
        </p:nvGraphicFramePr>
        <p:xfrm>
          <a:off x="481196" y="1573459"/>
          <a:ext cx="7818743" cy="4691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Arrow Connector 5"/>
          <p:cNvCxnSpPr/>
          <p:nvPr/>
        </p:nvCxnSpPr>
        <p:spPr>
          <a:xfrm flipV="1">
            <a:off x="6781800" y="1746740"/>
            <a:ext cx="931985" cy="1430214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85800" y="609600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courtesy of Mr. Kamryn </a:t>
            </a:r>
            <a:r>
              <a:rPr lang="en-US" dirty="0" err="1"/>
              <a:t>Lamons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310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Research expenditure</a:t>
            </a:r>
          </a:p>
        </p:txBody>
      </p:sp>
      <p:graphicFrame>
        <p:nvGraphicFramePr>
          <p:cNvPr id="3" name="Chart 2"/>
          <p:cNvGraphicFramePr>
            <a:graphicFrameLocks/>
          </p:cNvGraphicFramePr>
          <p:nvPr/>
        </p:nvGraphicFramePr>
        <p:xfrm>
          <a:off x="1143000" y="2057400"/>
          <a:ext cx="67056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5699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A404354-1C83-A941-BD6B-EFF3AA82C30D}" vid="{D9AEB95B-2F2D-6B4F-B5FB-49A25E0A32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5210</TotalTime>
  <Words>2151</Words>
  <Application>Microsoft Office PowerPoint</Application>
  <PresentationFormat>On-screen Show (4:3)</PresentationFormat>
  <Paragraphs>439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Helvetica</vt:lpstr>
      <vt:lpstr>Helvetica Neue</vt:lpstr>
      <vt:lpstr>Helvetica Neue Medium</vt:lpstr>
      <vt:lpstr>Office Theme</vt:lpstr>
      <vt:lpstr>Yoav Peles</vt:lpstr>
      <vt:lpstr>Reflection on the last five years</vt:lpstr>
      <vt:lpstr>Disclaimer</vt:lpstr>
      <vt:lpstr>By the numbers</vt:lpstr>
      <vt:lpstr>Graduate program</vt:lpstr>
      <vt:lpstr>Graduate enrollment data</vt:lpstr>
      <vt:lpstr>PhD applications</vt:lpstr>
      <vt:lpstr>PhD degrees awarded</vt:lpstr>
      <vt:lpstr>Research expenditure</vt:lpstr>
      <vt:lpstr>Major contracts and grants</vt:lpstr>
      <vt:lpstr>Undergraduate </vt:lpstr>
      <vt:lpstr>Capstone (I-Design) design Program</vt:lpstr>
      <vt:lpstr>I-Design Program Funding</vt:lpstr>
      <vt:lpstr>IDL 6543</vt:lpstr>
      <vt:lpstr>Honors and mixed-mode course trends</vt:lpstr>
      <vt:lpstr>Early career faculty</vt:lpstr>
      <vt:lpstr>Lecturers/Instructors</vt:lpstr>
      <vt:lpstr>Bio-medical engineering</vt:lpstr>
      <vt:lpstr>Aerospace Engineering</vt:lpstr>
      <vt:lpstr>Communications</vt:lpstr>
      <vt:lpstr>Department visibility</vt:lpstr>
      <vt:lpstr>Vision for the next five years</vt:lpstr>
      <vt:lpstr>Vision</vt:lpstr>
      <vt:lpstr>Goals</vt:lpstr>
      <vt:lpstr>Research prominence —graduate program</vt:lpstr>
      <vt:lpstr>Research prominence —support for PhD students</vt:lpstr>
      <vt:lpstr>PowerPoint Presentation</vt:lpstr>
      <vt:lpstr>PowerPoint Presentation</vt:lpstr>
      <vt:lpstr>PowerPoint Presentation</vt:lpstr>
      <vt:lpstr>Mentorship and support of junior faculty members</vt:lpstr>
      <vt:lpstr>Specific goals</vt:lpstr>
      <vt:lpstr>Undergraduate program</vt:lpstr>
      <vt:lpstr>Undergraduate — adaptive learning</vt:lpstr>
      <vt:lpstr>PowerPoint Presentation</vt:lpstr>
      <vt:lpstr>PowerPoint Presentation</vt:lpstr>
      <vt:lpstr>Questions?</vt:lpstr>
      <vt:lpstr>PowerPoint Presentation</vt:lpstr>
      <vt:lpstr>Chair’s responsibilities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Opening Title VERSION A</dc:title>
  <dc:creator>Microsoft Office User</dc:creator>
  <cp:lastModifiedBy>Yoab Peles</cp:lastModifiedBy>
  <cp:revision>214</cp:revision>
  <cp:lastPrinted>2016-08-29T20:41:10Z</cp:lastPrinted>
  <dcterms:created xsi:type="dcterms:W3CDTF">2016-09-13T13:48:41Z</dcterms:created>
  <dcterms:modified xsi:type="dcterms:W3CDTF">2019-11-12T13:14:10Z</dcterms:modified>
</cp:coreProperties>
</file>